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488" r:id="rId2"/>
    <p:sldId id="442" r:id="rId3"/>
    <p:sldId id="487" r:id="rId4"/>
    <p:sldId id="489" r:id="rId5"/>
    <p:sldId id="580" r:id="rId6"/>
    <p:sldId id="490" r:id="rId7"/>
    <p:sldId id="491" r:id="rId8"/>
    <p:sldId id="492" r:id="rId9"/>
    <p:sldId id="493" r:id="rId10"/>
    <p:sldId id="494" r:id="rId11"/>
    <p:sldId id="495" r:id="rId12"/>
    <p:sldId id="496" r:id="rId13"/>
    <p:sldId id="497" r:id="rId14"/>
    <p:sldId id="498" r:id="rId15"/>
    <p:sldId id="500" r:id="rId16"/>
    <p:sldId id="501" r:id="rId17"/>
    <p:sldId id="502" r:id="rId18"/>
    <p:sldId id="526" r:id="rId19"/>
    <p:sldId id="525" r:id="rId20"/>
    <p:sldId id="503" r:id="rId21"/>
    <p:sldId id="504" r:id="rId22"/>
    <p:sldId id="527" r:id="rId23"/>
    <p:sldId id="528" r:id="rId24"/>
    <p:sldId id="505" r:id="rId25"/>
    <p:sldId id="506" r:id="rId26"/>
    <p:sldId id="507" r:id="rId27"/>
    <p:sldId id="529" r:id="rId28"/>
    <p:sldId id="508" r:id="rId29"/>
    <p:sldId id="509" r:id="rId30"/>
    <p:sldId id="510" r:id="rId31"/>
    <p:sldId id="511" r:id="rId32"/>
    <p:sldId id="512" r:id="rId33"/>
    <p:sldId id="513" r:id="rId34"/>
    <p:sldId id="530" r:id="rId35"/>
    <p:sldId id="560" r:id="rId36"/>
    <p:sldId id="563" r:id="rId37"/>
    <p:sldId id="531" r:id="rId38"/>
    <p:sldId id="561" r:id="rId39"/>
    <p:sldId id="562" r:id="rId40"/>
    <p:sldId id="565" r:id="rId41"/>
    <p:sldId id="564" r:id="rId42"/>
    <p:sldId id="534" r:id="rId43"/>
    <p:sldId id="535" r:id="rId44"/>
    <p:sldId id="536" r:id="rId45"/>
    <p:sldId id="567" r:id="rId46"/>
    <p:sldId id="582" r:id="rId47"/>
    <p:sldId id="568" r:id="rId48"/>
    <p:sldId id="569" r:id="rId49"/>
    <p:sldId id="570" r:id="rId50"/>
    <p:sldId id="571" r:id="rId51"/>
    <p:sldId id="541" r:id="rId52"/>
    <p:sldId id="572" r:id="rId53"/>
    <p:sldId id="542" r:id="rId54"/>
    <p:sldId id="543" r:id="rId55"/>
    <p:sldId id="545" r:id="rId56"/>
    <p:sldId id="546" r:id="rId57"/>
    <p:sldId id="544" r:id="rId58"/>
    <p:sldId id="551" r:id="rId59"/>
    <p:sldId id="573" r:id="rId60"/>
    <p:sldId id="552" r:id="rId61"/>
    <p:sldId id="553" r:id="rId62"/>
    <p:sldId id="575" r:id="rId63"/>
    <p:sldId id="382" r:id="rId64"/>
    <p:sldId id="383" r:id="rId65"/>
    <p:sldId id="384" r:id="rId66"/>
    <p:sldId id="449" r:id="rId67"/>
    <p:sldId id="385" r:id="rId68"/>
    <p:sldId id="450" r:id="rId69"/>
    <p:sldId id="386" r:id="rId70"/>
    <p:sldId id="387" r:id="rId71"/>
    <p:sldId id="576" r:id="rId72"/>
    <p:sldId id="388" r:id="rId73"/>
    <p:sldId id="577" r:id="rId74"/>
    <p:sldId id="390" r:id="rId75"/>
    <p:sldId id="391" r:id="rId76"/>
    <p:sldId id="393" r:id="rId77"/>
    <p:sldId id="395" r:id="rId78"/>
    <p:sldId id="402" r:id="rId79"/>
    <p:sldId id="424" r:id="rId80"/>
    <p:sldId id="425" r:id="rId81"/>
    <p:sldId id="451" r:id="rId82"/>
    <p:sldId id="426" r:id="rId83"/>
    <p:sldId id="392" r:id="rId84"/>
    <p:sldId id="583" r:id="rId85"/>
    <p:sldId id="480" r:id="rId86"/>
    <p:sldId id="584" r:id="rId8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p:cViewPr varScale="1">
        <p:scale>
          <a:sx n="105" d="100"/>
          <a:sy n="105" d="100"/>
        </p:scale>
        <p:origin x="18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230571-F36F-49D7-B949-DFB77F2674D2}" type="datetimeFigureOut">
              <a:rPr lang="pt-BR" smtClean="0"/>
              <a:pPr/>
              <a:t>11/10/2024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1B9C2-9FC9-4A4F-A8DE-0D6146551A1F}" type="slidenum">
              <a:rPr lang="pt-BR" smtClean="0"/>
              <a:pPr/>
              <a:t>‹nº›</a:t>
            </a:fld>
            <a:endParaRPr lang="pt-BR"/>
          </a:p>
        </p:txBody>
      </p:sp>
    </p:spTree>
    <p:extLst>
      <p:ext uri="{BB962C8B-B14F-4D97-AF65-F5344CB8AC3E}">
        <p14:creationId xmlns:p14="http://schemas.microsoft.com/office/powerpoint/2010/main" val="35622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809E886-0998-4B09-AD33-D60A9D20B2E5}" type="slidenum">
              <a:rPr lang="pt-BR" smtClean="0"/>
              <a:t>67</a:t>
            </a:fld>
            <a:endParaRPr lang="pt-BR"/>
          </a:p>
        </p:txBody>
      </p:sp>
    </p:spTree>
    <p:extLst>
      <p:ext uri="{BB962C8B-B14F-4D97-AF65-F5344CB8AC3E}">
        <p14:creationId xmlns:p14="http://schemas.microsoft.com/office/powerpoint/2010/main" val="3303400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3C1B9C2-9FC9-4A4F-A8DE-0D6146551A1F}" type="slidenum">
              <a:rPr lang="pt-BR" smtClean="0"/>
              <a:pPr/>
              <a:t>83</a:t>
            </a:fld>
            <a:endParaRPr lang="pt-BR"/>
          </a:p>
        </p:txBody>
      </p:sp>
    </p:spTree>
    <p:extLst>
      <p:ext uri="{BB962C8B-B14F-4D97-AF65-F5344CB8AC3E}">
        <p14:creationId xmlns:p14="http://schemas.microsoft.com/office/powerpoint/2010/main" val="3827314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11/10/2024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C8EB3-3676-43EA-8493-BA97DEE34EF6}" type="datetimeFigureOut">
              <a:rPr lang="pt-BR" smtClean="0"/>
              <a:pPr/>
              <a:t>11/10/2024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710AC-93DC-44B2-8780-A5CF11C1528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t.wikipedia.org/wiki/Guerra_Civil_na_Rep%C3%BAblica_do_Cong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6B03FC-E490-59C8-8297-509FF8D1E908}"/>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AE860676-6633-22B0-C014-6CDF6689C84E}"/>
              </a:ext>
            </a:extLst>
          </p:cNvPr>
          <p:cNvSpPr>
            <a:spLocks noGrp="1"/>
          </p:cNvSpPr>
          <p:nvPr>
            <p:ph idx="1"/>
          </p:nvPr>
        </p:nvSpPr>
        <p:spPr/>
        <p:txBody>
          <a:bodyPr/>
          <a:lstStyle/>
          <a:p>
            <a:r>
              <a:rPr lang="pt-BR" dirty="0"/>
              <a:t>UMA AULA DO CURSO COMO EXEMPLO DE NOSSO ENSINO </a:t>
            </a:r>
          </a:p>
          <a:p>
            <a:pPr marL="0" indent="0">
              <a:buNone/>
            </a:pPr>
            <a:r>
              <a:rPr lang="pt-BR" dirty="0"/>
              <a:t>As aulas são expositivas ao vivo com abertura para levantamento de questões e discussão. </a:t>
            </a:r>
          </a:p>
        </p:txBody>
      </p:sp>
    </p:spTree>
    <p:extLst>
      <p:ext uri="{BB962C8B-B14F-4D97-AF65-F5344CB8AC3E}">
        <p14:creationId xmlns:p14="http://schemas.microsoft.com/office/powerpoint/2010/main" val="3828918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2BFBF-6FC4-5635-B294-E1A55465458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FAD7D41-27C7-69BA-1BF7-8E3DAED98AE7}"/>
              </a:ext>
            </a:extLst>
          </p:cNvPr>
          <p:cNvSpPr>
            <a:spLocks noGrp="1"/>
          </p:cNvSpPr>
          <p:nvPr>
            <p:ph idx="1"/>
          </p:nvPr>
        </p:nvSpPr>
        <p:spPr/>
        <p:txBody>
          <a:bodyPr>
            <a:normAutofit/>
          </a:bodyPr>
          <a:lstStyle/>
          <a:p>
            <a:pPr marL="0" indent="0">
              <a:buNone/>
            </a:pPr>
            <a:r>
              <a:rPr lang="pt-BR" sz="2400" dirty="0">
                <a:latin typeface="Aptos" panose="020B0004020202020204" pitchFamily="34" charset="0"/>
              </a:rPr>
              <a:t>Vamos observar as palavras de Muriel </a:t>
            </a:r>
            <a:r>
              <a:rPr lang="pt-BR" sz="2400" dirty="0" err="1">
                <a:latin typeface="Aptos" panose="020B0004020202020204" pitchFamily="34" charset="0"/>
              </a:rPr>
              <a:t>Salmona</a:t>
            </a:r>
            <a:r>
              <a:rPr lang="pt-BR" sz="2400" dirty="0">
                <a:latin typeface="Aptos" panose="020B0004020202020204" pitchFamily="34" charset="0"/>
              </a:rPr>
              <a:t>:</a:t>
            </a:r>
          </a:p>
          <a:p>
            <a:pPr marL="0" indent="0">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“A vítima é reduzida ao nada face ao não-senso da violência que se abate sobre ela e diante da vontade de destruição inexorável e incompreensível do agressor. A violência penetra como uma enchente no psiquismo e arrasta todas as representações mentais, todas as certezas, nada pode opor-se a ela. A atividade cortical da vítima paralisa, ela fica em estado de sideração. O córtex siderado está incapacitado de analisar a situação e de reagir de maneira adaptada. A vítima, face a esta violência, só pode ficar totalmente demolida........</a:t>
            </a:r>
            <a:endParaRPr lang="pt-BR" sz="2400" dirty="0">
              <a:latin typeface="Aptos" panose="020B0004020202020204" pitchFamily="34" charset="0"/>
            </a:endParaRPr>
          </a:p>
        </p:txBody>
      </p:sp>
    </p:spTree>
    <p:extLst>
      <p:ext uri="{BB962C8B-B14F-4D97-AF65-F5344CB8AC3E}">
        <p14:creationId xmlns:p14="http://schemas.microsoft.com/office/powerpoint/2010/main" val="3007876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7787FD-C462-447D-E175-2E775914297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8BA5B1D-BBFB-617A-5E0C-1A0F922BB63D}"/>
              </a:ext>
            </a:extLst>
          </p:cNvPr>
          <p:cNvSpPr>
            <a:spLocks noGrp="1"/>
          </p:cNvSpPr>
          <p:nvPr>
            <p:ph idx="1"/>
          </p:nvPr>
        </p:nvSpPr>
        <p:spPr/>
        <p:txBody>
          <a:bodyPr>
            <a:normAutofit lnSpcReduction="10000"/>
          </a:bodyPr>
          <a:lstStyle/>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 Os recursos que ela constituiu até então para compreender o mundo, viver aí, se proteger e se defender, ricos, aperfeiçoados, e eficazes que fossem, se mostram completamente inoperantes. Nada a preparou para esta situação, quaisquer que tivessem sido suas experiências passadas, seu saber, sua capacidade de análise, sua confiança nela mesma, tudo vai ser devastado pelo comportamento incompreensível do agressor que nenhum esquema de leitura disponível pode decodificar.  (...) Para a criança, o mundo dos adultos vai definitivamente perder seu poder de proteção, de filtro explicativo, a criança vai se encontrar numa solidão terrível, sem referências.”(</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 213-214)</a:t>
            </a:r>
          </a:p>
          <a:p>
            <a:endParaRPr lang="pt-BR" dirty="0"/>
          </a:p>
        </p:txBody>
      </p:sp>
    </p:spTree>
    <p:extLst>
      <p:ext uri="{BB962C8B-B14F-4D97-AF65-F5344CB8AC3E}">
        <p14:creationId xmlns:p14="http://schemas.microsoft.com/office/powerpoint/2010/main" val="122394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51025F-2766-C068-2899-0E28FC8379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EA431C7-0915-C788-A306-51473462A56E}"/>
              </a:ext>
            </a:extLst>
          </p:cNvPr>
          <p:cNvSpPr>
            <a:spLocks noGrp="1"/>
          </p:cNvSpPr>
          <p:nvPr>
            <p:ph idx="1"/>
          </p:nvPr>
        </p:nvSpPr>
        <p:spPr/>
        <p:txBody>
          <a:bodyPr>
            <a:normAutofit lnSpcReduction="10000"/>
          </a:bodyPr>
          <a:lstStyle/>
          <a:p>
            <a:r>
              <a:rPr lang="pt-BR" sz="2400" kern="100" dirty="0">
                <a:effectLst/>
                <a:latin typeface="Aptos" panose="020B0004020202020204" pitchFamily="34" charset="0"/>
                <a:ea typeface="Aptos" panose="020B0004020202020204" pitchFamily="34" charset="0"/>
                <a:cs typeface="Times New Roman" panose="02020603050405020304" pitchFamily="18" charset="0"/>
              </a:rPr>
              <a:t>O trauma deixa a criança petrificada, sem reação, age sem vontade própria, entregue ao comando do abusador. Sem participação própria se transforma, de protagonista,  em espectadora de si mesma. Tivemos uma paciente que aos 15 anos de idade começou a achar que saia do corpo. Familiares a levaram a um centro espírita, supondo que ela tinha alguma mediunidade. Na realidade, ela estava reproduzindo sintomaticamente, como acontece no transtorno de estresse pós-traumático, o abuso sexual de que foi vítima aos 8 anos, quando se defendeu se dissociando, agindo como uma marionete sob o comando do abusador enquanto dizia para si mesma: não estou aqui.</a:t>
            </a:r>
          </a:p>
          <a:p>
            <a:endParaRPr lang="pt-BR" dirty="0"/>
          </a:p>
        </p:txBody>
      </p:sp>
    </p:spTree>
    <p:extLst>
      <p:ext uri="{BB962C8B-B14F-4D97-AF65-F5344CB8AC3E}">
        <p14:creationId xmlns:p14="http://schemas.microsoft.com/office/powerpoint/2010/main" val="3021339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BD3B56-2C8B-E42E-8A0E-70C9FFB82A5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0EADEF9-1649-ECC2-E0CE-FCD77152E24B}"/>
              </a:ext>
            </a:extLst>
          </p:cNvPr>
          <p:cNvSpPr>
            <a:spLocks noGrp="1"/>
          </p:cNvSpPr>
          <p:nvPr>
            <p:ph idx="1"/>
          </p:nvPr>
        </p:nvSpPr>
        <p:spPr/>
        <p:txBody>
          <a:bodyPr>
            <a:normAutofit fontScale="92500"/>
          </a:bodyPr>
          <a:lstStyle/>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Quando o abuso sexual se repete, com acontece particularmente no incesto, a dissociação se instala cronicamente. Nas palavras de Muriel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“Com a disjunção, as vítimas encontram-se de repente num estado de anestesia emocional e física: elas continuam a viver as violências, mas elas não sentem mais nada, é o que chamamos um estado de dissociação.”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p.73-74)</a:t>
            </a: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“E como a vitima não sente nem as emoções, nem as dores provocadas pelas violências, ela as banaliza e as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tolera:’não</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é muito grave já que aguento’” (idem)</a:t>
            </a:r>
          </a:p>
          <a:p>
            <a:pPr marL="0" indent="0">
              <a:buNone/>
            </a:pPr>
            <a:endParaRPr lang="pt-BR" dirty="0"/>
          </a:p>
        </p:txBody>
      </p:sp>
    </p:spTree>
    <p:extLst>
      <p:ext uri="{BB962C8B-B14F-4D97-AF65-F5344CB8AC3E}">
        <p14:creationId xmlns:p14="http://schemas.microsoft.com/office/powerpoint/2010/main" val="3708654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D15B72-853B-1457-EB47-F79E257E482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4BCFF9-53CB-A305-5BF2-66FD72A082C1}"/>
              </a:ext>
            </a:extLst>
          </p:cNvPr>
          <p:cNvSpPr>
            <a:spLocks noGrp="1"/>
          </p:cNvSpPr>
          <p:nvPr>
            <p:ph idx="1"/>
          </p:nvPr>
        </p:nvSpPr>
        <p:spPr/>
        <p:txBody>
          <a:bodyPr>
            <a:normAutofit fontScale="70000" lnSpcReduction="20000"/>
          </a:bodyPr>
          <a:lstStyle/>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“A dissociação dá a sensação de irrealidade, de desconexão, de indiferença, de insensibilidade, de corpo morto. O terror, o desespero, as dores existem mas não são integradas e não podem ser experimentadas nem comunicadas: ‘tenho medo, tenho dor, meu corpo é torturado mas é como se ele não me pertencesse’, ‘eu gostaria de expressar meu sofrimento, mas tudo é bloqueado no meu interior, como à distância’ A pessoa dissociada sente-se como uma espécie de nada, como separada dela mesma”( idem p. 189.)” </a:t>
            </a:r>
          </a:p>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A típica ausência de raiva dirigida ao abusador é uma  reprodução  da falta de reação no momento, ou momentos, do abuso sexual. </a:t>
            </a:r>
          </a:p>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t-BR" dirty="0"/>
          </a:p>
        </p:txBody>
      </p:sp>
    </p:spTree>
    <p:extLst>
      <p:ext uri="{BB962C8B-B14F-4D97-AF65-F5344CB8AC3E}">
        <p14:creationId xmlns:p14="http://schemas.microsoft.com/office/powerpoint/2010/main" val="226522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CDCC4B-7B46-C825-2AD5-EBDD6F0F6FE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B8C9259-4DD3-D7AE-F2E9-52CF79832396}"/>
              </a:ext>
            </a:extLst>
          </p:cNvPr>
          <p:cNvSpPr>
            <a:spLocks noGrp="1"/>
          </p:cNvSpPr>
          <p:nvPr>
            <p:ph idx="1"/>
          </p:nvPr>
        </p:nvSpPr>
        <p:spPr/>
        <p:txBody>
          <a:bodyPr>
            <a:normAutofit fontScale="92500" lnSpcReduction="10000"/>
          </a:bodyPr>
          <a:lstStyle/>
          <a:p>
            <a:pPr marL="0" indent="0">
              <a:buNone/>
            </a:pPr>
            <a:r>
              <a:rPr lang="pt-BR" dirty="0">
                <a:latin typeface="Aptos" panose="020B0004020202020204" pitchFamily="34" charset="0"/>
              </a:rPr>
              <a:t>“ A vitima traumatizada terá a impressão de não estar vivendo o acontecimento, de não participar, mas de ser um expectador, .... como se ela já estivesse morta”(idem, p. 91) </a:t>
            </a:r>
          </a:p>
          <a:p>
            <a:pPr marL="0" indent="0">
              <a:buNone/>
            </a:pPr>
            <a:r>
              <a:rPr lang="pt-BR" dirty="0">
                <a:latin typeface="Aptos" panose="020B0004020202020204" pitchFamily="34" charset="0"/>
              </a:rPr>
              <a:t> </a:t>
            </a:r>
            <a:r>
              <a:rPr lang="pt-BR" u="sng" dirty="0">
                <a:latin typeface="Aptos" panose="020B0004020202020204" pitchFamily="34" charset="0"/>
              </a:rPr>
              <a:t>A dissociação se instala</a:t>
            </a:r>
          </a:p>
          <a:p>
            <a:pPr marL="0" indent="0">
              <a:buNone/>
            </a:pPr>
            <a:r>
              <a:rPr lang="pt-BR" dirty="0">
                <a:latin typeface="Aptos" panose="020B0004020202020204" pitchFamily="34" charset="0"/>
              </a:rPr>
              <a:t>“Quando as violências são continuas ou quando a vitima é continuadamente confrontada com o agressor (como no incesto...) os sintomas dissociativos podem se instalar de modo permanente”(idem)</a:t>
            </a:r>
          </a:p>
        </p:txBody>
      </p:sp>
    </p:spTree>
    <p:extLst>
      <p:ext uri="{BB962C8B-B14F-4D97-AF65-F5344CB8AC3E}">
        <p14:creationId xmlns:p14="http://schemas.microsoft.com/office/powerpoint/2010/main" val="330515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77E24-C706-35EC-512A-B35C90C49BE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66E7ADD-0DC4-7520-3595-A2B90A1CDA35}"/>
              </a:ext>
            </a:extLst>
          </p:cNvPr>
          <p:cNvSpPr>
            <a:spLocks noGrp="1"/>
          </p:cNvSpPr>
          <p:nvPr>
            <p:ph idx="1"/>
          </p:nvPr>
        </p:nvSpPr>
        <p:spPr/>
        <p:txBody>
          <a:bodyPr>
            <a:normAutofit fontScale="85000" lnSpcReduction="20000"/>
          </a:bodyPr>
          <a:lstStyle/>
          <a:p>
            <a:pPr marL="0" indent="0">
              <a:buNone/>
            </a:pPr>
            <a:r>
              <a:rPr lang="pt-BR" sz="2800" dirty="0">
                <a:effectLst/>
                <a:latin typeface="Aptos" panose="020B0004020202020204" pitchFamily="34" charset="0"/>
                <a:ea typeface="Aptos" panose="020B0004020202020204" pitchFamily="34" charset="0"/>
                <a:cs typeface="Times New Roman" panose="02020603050405020304" pitchFamily="18" charset="0"/>
              </a:rPr>
              <a:t>“Nos casos de incesto que duram muitos anos, é comum que o terror e a dor dos primeiros estupros não estejam mais acessíveis para a vítima, restando apenas lembranças de atos sexuais vividos em estado de dissociação, sem resistência, sem dor ou emoção” (</a:t>
            </a:r>
            <a:r>
              <a:rPr lang="pt-BR" sz="28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800" dirty="0">
                <a:effectLst/>
                <a:latin typeface="Aptos" panose="020B0004020202020204" pitchFamily="34" charset="0"/>
                <a:ea typeface="Aptos" panose="020B0004020202020204" pitchFamily="34" charset="0"/>
                <a:cs typeface="Times New Roman" panose="02020603050405020304" pitchFamily="18" charset="0"/>
              </a:rPr>
              <a:t>, 2022, p.207)</a:t>
            </a:r>
            <a:endParaRPr lang="pt-BR" sz="2800" dirty="0"/>
          </a:p>
          <a:p>
            <a:pPr marL="0" indent="0">
              <a:buNone/>
            </a:pPr>
            <a:r>
              <a:rPr lang="pt-BR" sz="2800" dirty="0"/>
              <a:t>“Crianças podem refugiar-se num mundo paralelo e elas entram de tal forma no evitamento que podem parecer retardadas ou autistas” (idem, p.98)</a:t>
            </a:r>
          </a:p>
          <a:p>
            <a:pPr marL="0" indent="0">
              <a:buNone/>
            </a:pPr>
            <a:r>
              <a:rPr lang="pt-BR" sz="2800" dirty="0"/>
              <a:t>Posteriormente, ao se lembrar, a vítima não entende porque ficou tão sem reação. Não se recorda propriamente de ter ficado com medo. </a:t>
            </a:r>
            <a:r>
              <a:rPr lang="pt-BR" sz="2800" u="sng" dirty="0"/>
              <a:t>É importante na terapia</a:t>
            </a:r>
            <a:r>
              <a:rPr lang="pt-BR" sz="2800" dirty="0"/>
              <a:t> esclarecermos para ela: “você ficou ausente de si mesma, como se você fosse um robô, um aparelho”.</a:t>
            </a:r>
            <a:endParaRPr lang="pt-BR" sz="2800" u="sng" dirty="0"/>
          </a:p>
          <a:p>
            <a:pPr marL="0" indent="0">
              <a:buNone/>
            </a:pPr>
            <a:r>
              <a:rPr lang="pt-BR" sz="2800" u="sng" dirty="0"/>
              <a:t> </a:t>
            </a:r>
          </a:p>
          <a:p>
            <a:pPr marL="0" indent="0">
              <a:buNone/>
            </a:pPr>
            <a:endParaRPr lang="pt-BR" dirty="0"/>
          </a:p>
        </p:txBody>
      </p:sp>
    </p:spTree>
    <p:extLst>
      <p:ext uri="{BB962C8B-B14F-4D97-AF65-F5344CB8AC3E}">
        <p14:creationId xmlns:p14="http://schemas.microsoft.com/office/powerpoint/2010/main" val="421828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indent="0">
              <a:buNone/>
            </a:pPr>
            <a:r>
              <a:rPr lang="pt-BR" dirty="0">
                <a:latin typeface="Aptos" panose="020B0004020202020204" pitchFamily="34" charset="0"/>
              </a:rPr>
              <a:t>Vamos mostrar em seguida uma imagem de “ressonância magnética funcional” (que permite observar a atividade cerebral em tempo real, medindo as mudanças no fluxo sanguíneo) de uma pessoa revivendo o trauma na forma de flashback, como acontece no transtorno de estresse pós-traumático. Supõe-se que uma imagem semelhante haveria no momento em que a pessoa sofre o trauma</a:t>
            </a:r>
            <a:r>
              <a:rPr lang="pt-BR" dirty="0"/>
              <a:t>. </a:t>
            </a:r>
          </a:p>
        </p:txBody>
      </p:sp>
    </p:spTree>
    <p:extLst>
      <p:ext uri="{BB962C8B-B14F-4D97-AF65-F5344CB8AC3E}">
        <p14:creationId xmlns:p14="http://schemas.microsoft.com/office/powerpoint/2010/main" val="604743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CFA62-DC5E-6B2C-B1AA-9668B53D29D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2C81425-F159-84E5-E883-E1ACDFDE6D3D}"/>
              </a:ext>
            </a:extLst>
          </p:cNvPr>
          <p:cNvSpPr>
            <a:spLocks noGrp="1"/>
          </p:cNvSpPr>
          <p:nvPr>
            <p:ph idx="1"/>
          </p:nvPr>
        </p:nvSpPr>
        <p:spPr/>
        <p:txBody>
          <a:bodyPr>
            <a:normAutofit lnSpcReduction="10000"/>
          </a:bodyPr>
          <a:lstStyle/>
          <a:p>
            <a:r>
              <a:rPr lang="pt-BR" dirty="0">
                <a:latin typeface="Aptos" panose="020B0004020202020204" pitchFamily="34" charset="0"/>
              </a:rPr>
              <a:t>Mas antes vamos comentar de onde tiramos esta imagem. Foi do livro de psiquiatra holandês ligado a psicanálise, Bessel van der </a:t>
            </a:r>
            <a:r>
              <a:rPr lang="pt-BR" dirty="0" err="1">
                <a:latin typeface="Aptos" panose="020B0004020202020204" pitchFamily="34" charset="0"/>
              </a:rPr>
              <a:t>Kolk</a:t>
            </a:r>
            <a:r>
              <a:rPr lang="pt-BR" dirty="0">
                <a:latin typeface="Aptos" panose="020B0004020202020204" pitchFamily="34" charset="0"/>
              </a:rPr>
              <a:t>, </a:t>
            </a:r>
            <a:r>
              <a:rPr lang="pt-BR" i="1" dirty="0">
                <a:latin typeface="Aptos" panose="020B0004020202020204" pitchFamily="34" charset="0"/>
              </a:rPr>
              <a:t>O corpo guarda suas marcas </a:t>
            </a:r>
            <a:r>
              <a:rPr lang="pt-BR" dirty="0">
                <a:latin typeface="Aptos" panose="020B0004020202020204" pitchFamily="34" charset="0"/>
              </a:rPr>
              <a:t>( ). Este livro teve sua primeira edição em inglês em 2014, na tradução francesa, de 2018, aparece na capa “vendido 3 milhões de exemplares.” (é um livro técnico,  não  de autoajuda). Veja foto no próximo slide</a:t>
            </a:r>
          </a:p>
          <a:p>
            <a:endParaRPr lang="pt-BR" dirty="0"/>
          </a:p>
        </p:txBody>
      </p:sp>
    </p:spTree>
    <p:extLst>
      <p:ext uri="{BB962C8B-B14F-4D97-AF65-F5344CB8AC3E}">
        <p14:creationId xmlns:p14="http://schemas.microsoft.com/office/powerpoint/2010/main" val="3215721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pic>
        <p:nvPicPr>
          <p:cNvPr id="4" name="Espaço Reservado para Conteúdo 3" descr="https://images-na.ssl-images-amazon.com/images/I/514u7xzSH0L._SX339_BO1,204,203,200_.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5554" y="1600200"/>
            <a:ext cx="3092892" cy="4525963"/>
          </a:xfrm>
          <a:prstGeom prst="rect">
            <a:avLst/>
          </a:prstGeom>
          <a:noFill/>
          <a:ln>
            <a:noFill/>
          </a:ln>
        </p:spPr>
      </p:pic>
    </p:spTree>
    <p:extLst>
      <p:ext uri="{BB962C8B-B14F-4D97-AF65-F5344CB8AC3E}">
        <p14:creationId xmlns:p14="http://schemas.microsoft.com/office/powerpoint/2010/main" val="413139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Titulo da aula: </a:t>
            </a:r>
          </a:p>
        </p:txBody>
      </p:sp>
      <p:sp>
        <p:nvSpPr>
          <p:cNvPr id="3" name="Espaço Reservado para Conteúdo 2"/>
          <p:cNvSpPr>
            <a:spLocks noGrp="1"/>
          </p:cNvSpPr>
          <p:nvPr>
            <p:ph idx="1"/>
          </p:nvPr>
        </p:nvSpPr>
        <p:spPr/>
        <p:txBody>
          <a:bodyPr>
            <a:normAutofit/>
          </a:bodyPr>
          <a:lstStyle/>
          <a:p>
            <a:r>
              <a:rPr lang="pt-BR" sz="4800" dirty="0"/>
              <a:t>Abuso sexual de crianças e adolescentes e suas consequências tardias</a:t>
            </a:r>
          </a:p>
        </p:txBody>
      </p:sp>
    </p:spTree>
    <p:extLst>
      <p:ext uri="{BB962C8B-B14F-4D97-AF65-F5344CB8AC3E}">
        <p14:creationId xmlns:p14="http://schemas.microsoft.com/office/powerpoint/2010/main" val="49449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403648" y="548680"/>
            <a:ext cx="5184576"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1566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u="sng" dirty="0">
                <a:latin typeface="Aptos" panose="020B0004020202020204" pitchFamily="34" charset="0"/>
              </a:rPr>
              <a:t>Comentários de van der </a:t>
            </a:r>
            <a:r>
              <a:rPr lang="pt-BR" u="sng" dirty="0" err="1">
                <a:latin typeface="Aptos" panose="020B0004020202020204" pitchFamily="34" charset="0"/>
              </a:rPr>
              <a:t>Kolk</a:t>
            </a:r>
            <a:r>
              <a:rPr lang="pt-BR" u="sng" dirty="0">
                <a:latin typeface="Aptos" panose="020B0004020202020204" pitchFamily="34" charset="0"/>
              </a:rPr>
              <a:t> sobre esta imagem</a:t>
            </a:r>
            <a:r>
              <a:rPr lang="pt-BR" dirty="0">
                <a:latin typeface="Aptos" panose="020B0004020202020204" pitchFamily="34" charset="0"/>
              </a:rPr>
              <a:t>:</a:t>
            </a:r>
          </a:p>
          <a:p>
            <a:r>
              <a:rPr lang="pt-BR" dirty="0">
                <a:latin typeface="Aptos" panose="020B0004020202020204" pitchFamily="34" charset="0"/>
              </a:rPr>
              <a:t>“As duas áreas brancas na frente do cérebro, no topo,  correspondem às áreas direita e esquerda do córtex pré-frontal dorsolateral. Quando são desativadas [ em brando na imagem] perdemos a noção de tempo e permanecemos presos no momento, sem consciência do passado, do presente ou do futuro”. (Córtex pré-frontal : “Esta região cerebral está relacionada ao</a:t>
            </a:r>
            <a:r>
              <a:rPr lang="pt-BR" baseline="30000" dirty="0">
                <a:latin typeface="Aptos" panose="020B0004020202020204" pitchFamily="34" charset="0"/>
              </a:rPr>
              <a:t>”..............</a:t>
            </a:r>
            <a:endParaRPr lang="pt-BR" dirty="0">
              <a:latin typeface="Aptos" panose="020B0004020202020204" pitchFamily="34" charset="0"/>
            </a:endParaRPr>
          </a:p>
          <a:p>
            <a:endParaRPr lang="pt-BR" dirty="0"/>
          </a:p>
        </p:txBody>
      </p:sp>
    </p:spTree>
    <p:extLst>
      <p:ext uri="{BB962C8B-B14F-4D97-AF65-F5344CB8AC3E}">
        <p14:creationId xmlns:p14="http://schemas.microsoft.com/office/powerpoint/2010/main" val="932958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092F84-2617-643A-8A24-13CF5EBB4A1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5F1E194-F84F-83D0-E370-F1137E2B1458}"/>
              </a:ext>
            </a:extLst>
          </p:cNvPr>
          <p:cNvSpPr>
            <a:spLocks noGrp="1"/>
          </p:cNvSpPr>
          <p:nvPr>
            <p:ph idx="1"/>
          </p:nvPr>
        </p:nvSpPr>
        <p:spPr/>
        <p:txBody>
          <a:bodyPr>
            <a:normAutofit fontScale="85000" lnSpcReduction="20000"/>
          </a:bodyPr>
          <a:lstStyle/>
          <a:p>
            <a:pPr marL="0" indent="0">
              <a:buNone/>
            </a:pPr>
            <a:r>
              <a:rPr lang="pt-BR" dirty="0">
                <a:latin typeface="Aptos" panose="020B0004020202020204" pitchFamily="34" charset="0"/>
              </a:rPr>
              <a:t>......... planejamento de comportamentos e pensamentos complexos, expressão da personalidade, tomadas de decisões e modulação de comportamento social. A atividade básica dessa região é resultado de pensamentos e ações em acordo com metas internas)”</a:t>
            </a:r>
          </a:p>
          <a:p>
            <a:pPr marL="0" indent="0">
              <a:buNone/>
            </a:pPr>
            <a:r>
              <a:rPr lang="pt-BR" dirty="0">
                <a:latin typeface="Aptos" panose="020B0004020202020204" pitchFamily="34" charset="0"/>
              </a:rPr>
              <a:t>A inatividade do córtex pré-frontal significa psicologicamente que a experiência é muito intensa, vai além da capacidade momentânea de lidar mentalmente com ela, ou de elaborá-la. Equivale ao que Muriel </a:t>
            </a:r>
            <a:r>
              <a:rPr lang="pt-BR" dirty="0" err="1">
                <a:latin typeface="Aptos" panose="020B0004020202020204" pitchFamily="34" charset="0"/>
              </a:rPr>
              <a:t>Salmona</a:t>
            </a:r>
            <a:r>
              <a:rPr lang="pt-BR" dirty="0">
                <a:latin typeface="Aptos" panose="020B0004020202020204" pitchFamily="34" charset="0"/>
              </a:rPr>
              <a:t> escrevia : “</a:t>
            </a:r>
            <a:r>
              <a:rPr lang="pt-BR" sz="3200" dirty="0">
                <a:effectLst/>
                <a:latin typeface="Aptos" panose="020B0004020202020204" pitchFamily="34" charset="0"/>
                <a:ea typeface="Aptos" panose="020B0004020202020204" pitchFamily="34" charset="0"/>
                <a:cs typeface="Times New Roman" panose="02020603050405020304" pitchFamily="18" charset="0"/>
              </a:rPr>
              <a:t>A violência penetra como uma enchente no..........</a:t>
            </a:r>
            <a:endParaRPr lang="pt-BR" dirty="0">
              <a:latin typeface="Aptos" panose="020B0004020202020204" pitchFamily="34" charset="0"/>
            </a:endParaRPr>
          </a:p>
        </p:txBody>
      </p:sp>
    </p:spTree>
    <p:extLst>
      <p:ext uri="{BB962C8B-B14F-4D97-AF65-F5344CB8AC3E}">
        <p14:creationId xmlns:p14="http://schemas.microsoft.com/office/powerpoint/2010/main" val="3097142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50B3D-FC62-59A8-F1A0-E5C91818918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422394F-8B6C-CFF3-9F2B-877C4D204B8A}"/>
              </a:ext>
            </a:extLst>
          </p:cNvPr>
          <p:cNvSpPr>
            <a:spLocks noGrp="1"/>
          </p:cNvSpPr>
          <p:nvPr>
            <p:ph idx="1"/>
          </p:nvPr>
        </p:nvSpPr>
        <p:spPr/>
        <p:txBody>
          <a:bodyPr>
            <a:normAutofit lnSpcReduction="10000"/>
          </a:bodyPr>
          <a:lstStyle/>
          <a:p>
            <a:pPr marL="0" indent="0">
              <a:buNone/>
            </a:pPr>
            <a:r>
              <a:rPr lang="pt-BR" dirty="0"/>
              <a:t>....... </a:t>
            </a:r>
            <a:r>
              <a:rPr lang="pt-BR" sz="3200" dirty="0">
                <a:effectLst/>
                <a:latin typeface="Aptos" panose="020B0004020202020204" pitchFamily="34" charset="0"/>
                <a:ea typeface="Aptos" panose="020B0004020202020204" pitchFamily="34" charset="0"/>
                <a:cs typeface="Times New Roman" panose="02020603050405020304" pitchFamily="18" charset="0"/>
              </a:rPr>
              <a:t>psiquismo e arrasta todas as representações mentais, todas as certezas, nada pode opor-se a ela. A atividade cortical da vítima paralisa, ela fica em estado de sideração. O córtex siderado está incapacitado de analisar a situação e de reagir de maneira adaptada”</a:t>
            </a:r>
          </a:p>
          <a:p>
            <a:r>
              <a:rPr lang="pt-BR" dirty="0">
                <a:latin typeface="Aptos" panose="020B0004020202020204" pitchFamily="34" charset="0"/>
                <a:cs typeface="Times New Roman" panose="02020603050405020304" pitchFamily="18" charset="0"/>
              </a:rPr>
              <a:t>Mas vamos continuar vendo o comentário de van der Klok sobre a imagem cerebral:</a:t>
            </a:r>
            <a:endParaRPr lang="pt-BR" dirty="0"/>
          </a:p>
        </p:txBody>
      </p:sp>
    </p:spTree>
    <p:extLst>
      <p:ext uri="{BB962C8B-B14F-4D97-AF65-F5344CB8AC3E}">
        <p14:creationId xmlns:p14="http://schemas.microsoft.com/office/powerpoint/2010/main" val="1927780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a:latin typeface="Aptos" panose="020B0004020202020204" pitchFamily="34" charset="0"/>
              </a:rPr>
              <a:t>“Nossa descoberta mais surpreendente foi uma mancha branca no lobo frontal esquerdo do córtex, em uma região chamada ‘área de Broca’ - uma tonalidade que revelou um declínio acentuado de atividade nesta área. A área de Broca é um dos centros da fala do cérebro, que é frequentemente afetado após um derrame cerebral quando seu suprimento de sangue é interrompido. Se não funciona, não podemos verbalizar sentimentos e pensamentos”. (idem, Locais do Kindle 1058-1061)</a:t>
            </a:r>
          </a:p>
          <a:p>
            <a:endParaRPr lang="pt-BR" dirty="0"/>
          </a:p>
        </p:txBody>
      </p:sp>
    </p:spTree>
    <p:extLst>
      <p:ext uri="{BB962C8B-B14F-4D97-AF65-F5344CB8AC3E}">
        <p14:creationId xmlns:p14="http://schemas.microsoft.com/office/powerpoint/2010/main" val="3400832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a:t>“Os scanners também revelaram que, durante os flashbacks, os cérebros de nossos sujeitos  acendiam apenas no lado direito. (...)  Hoje sabemos que as duas metades do cérebro falam línguas diferentes. O hemisfério direito é intuitivo, emocional, visual, espacial e tátil, e o esquerdo é </a:t>
            </a:r>
            <a:r>
              <a:rPr lang="pt-BR" dirty="0" err="1"/>
              <a:t>lingüístico</a:t>
            </a:r>
            <a:r>
              <a:rPr lang="pt-BR" dirty="0"/>
              <a:t>, sequencial e analítico. Enquanto o esquerdo tem o monopólio da palavra, o direito transmite a música da experiência.( idem, Locais do </a:t>
            </a:r>
            <a:r>
              <a:rPr lang="pt-BR" dirty="0" err="1"/>
              <a:t>Kindle</a:t>
            </a:r>
            <a:r>
              <a:rPr lang="pt-BR" dirty="0"/>
              <a:t> 1100-1103)</a:t>
            </a:r>
          </a:p>
          <a:p>
            <a:endParaRPr lang="pt-BR" dirty="0"/>
          </a:p>
        </p:txBody>
      </p:sp>
    </p:spTree>
    <p:extLst>
      <p:ext uri="{BB962C8B-B14F-4D97-AF65-F5344CB8AC3E}">
        <p14:creationId xmlns:p14="http://schemas.microsoft.com/office/powerpoint/2010/main" val="2592800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 </a:t>
            </a:r>
            <a:r>
              <a:rPr lang="pt-BR" u="sng" dirty="0">
                <a:latin typeface="Aptos" panose="020B0004020202020204" pitchFamily="34" charset="0"/>
              </a:rPr>
              <a:t>Memória traumática (</a:t>
            </a:r>
            <a:r>
              <a:rPr lang="pt-BR" dirty="0">
                <a:latin typeface="Aptos" panose="020B0004020202020204" pitchFamily="34" charset="0"/>
              </a:rPr>
              <a:t>vamos examinar a memória traumática em geral e depois voltamos ao caso específico do abuso sexual)</a:t>
            </a:r>
          </a:p>
          <a:p>
            <a:pPr marL="0" indent="0">
              <a:buNone/>
            </a:pPr>
            <a:r>
              <a:rPr lang="pt-BR" dirty="0">
                <a:latin typeface="Aptos" panose="020B0004020202020204" pitchFamily="34" charset="0"/>
              </a:rPr>
              <a:t>A memória relativa ao trauma é diferente da memória normal, dita autobiográfica. Vamos ver o que van der </a:t>
            </a:r>
            <a:r>
              <a:rPr lang="pt-BR" dirty="0" err="1">
                <a:latin typeface="Aptos" panose="020B0004020202020204" pitchFamily="34" charset="0"/>
              </a:rPr>
              <a:t>Kolk</a:t>
            </a:r>
            <a:r>
              <a:rPr lang="pt-BR" dirty="0">
                <a:latin typeface="Aptos" panose="020B0004020202020204" pitchFamily="34" charset="0"/>
              </a:rPr>
              <a:t> diz a respeito: </a:t>
            </a:r>
          </a:p>
          <a:p>
            <a:pPr marL="0" indent="0">
              <a:buNone/>
            </a:pPr>
            <a:r>
              <a:rPr lang="pt-BR" dirty="0">
                <a:latin typeface="Aptos" panose="020B0004020202020204" pitchFamily="34" charset="0"/>
              </a:rPr>
              <a:t>“Como James </a:t>
            </a:r>
            <a:r>
              <a:rPr lang="pt-BR" dirty="0" err="1">
                <a:latin typeface="Aptos" panose="020B0004020202020204" pitchFamily="34" charset="0"/>
              </a:rPr>
              <a:t>McGaugh</a:t>
            </a:r>
            <a:r>
              <a:rPr lang="pt-BR" dirty="0">
                <a:latin typeface="Aptos" panose="020B0004020202020204" pitchFamily="34" charset="0"/>
              </a:rPr>
              <a:t> e seus colegas mostraram, quanto mais adrenalina você secretar, mais precisa será sua memória. Mas isso é verdade apenas até certo ponto. Confrontado com horror - especialmente o horror do “choque inevitável” - esse sistema fica sobrecarregado e quebra. (...)</a:t>
            </a:r>
          </a:p>
          <a:p>
            <a:endParaRPr lang="pt-BR" dirty="0">
              <a:latin typeface="Aptos" panose="020B0004020202020204" pitchFamily="34" charset="0"/>
            </a:endParaRPr>
          </a:p>
          <a:p>
            <a:endParaRPr lang="pt-BR" dirty="0"/>
          </a:p>
          <a:p>
            <a:endParaRPr lang="pt-BR" dirty="0"/>
          </a:p>
        </p:txBody>
      </p:sp>
    </p:spTree>
    <p:extLst>
      <p:ext uri="{BB962C8B-B14F-4D97-AF65-F5344CB8AC3E}">
        <p14:creationId xmlns:p14="http://schemas.microsoft.com/office/powerpoint/2010/main" val="389437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A9787-9C49-154C-6224-1ACE92D192B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2EE7823-DFAA-4A9F-F360-8D2586B96789}"/>
              </a:ext>
            </a:extLst>
          </p:cNvPr>
          <p:cNvSpPr>
            <a:spLocks noGrp="1"/>
          </p:cNvSpPr>
          <p:nvPr>
            <p:ph idx="1"/>
          </p:nvPr>
        </p:nvSpPr>
        <p:spPr/>
        <p:txBody>
          <a:bodyPr/>
          <a:lstStyle/>
          <a:p>
            <a:pPr marL="0" indent="0">
              <a:buNone/>
            </a:pPr>
            <a:r>
              <a:rPr lang="pt-BR" dirty="0"/>
              <a:t>(...) Quando traços de memória traumática, imagens, sensações e sons  são reativados, o lobo frontal se fecha - incluindo como vimos, a região necessária para colocar os sentimentos em palavras,  a região que cria nosso senso de localização no tempo, e o tálamo, que integra os dados brutos das sensações que chegam (...).... </a:t>
            </a:r>
          </a:p>
        </p:txBody>
      </p:sp>
    </p:spTree>
    <p:extLst>
      <p:ext uri="{BB962C8B-B14F-4D97-AF65-F5344CB8AC3E}">
        <p14:creationId xmlns:p14="http://schemas.microsoft.com/office/powerpoint/2010/main" val="227949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(...)Nesse ponto, o cérebro emocional, que não está sob controle consciente e não pode se comunicar com palavras, assume o controle.  O cérebro emocional (a área límbica e o tronco cerebral) expressa sua ativação alterada por meio de mudanças na excitação emocional, fisiologia corporal e ação muscular. Em condições normais, esses dois sistemas de memória - racional e emocional - colaboram para produzir uma resposta integrada. Mas a alta excitação não apenas altera o equilíbrio entre eles, mas também desconecta outras áreas do cérebro necessárias para o armazenamento adequado e integração das informações recebidas, como o hipocampo e o tálamo (...).................</a:t>
            </a:r>
          </a:p>
        </p:txBody>
      </p:sp>
    </p:spTree>
    <p:extLst>
      <p:ext uri="{BB962C8B-B14F-4D97-AF65-F5344CB8AC3E}">
        <p14:creationId xmlns:p14="http://schemas.microsoft.com/office/powerpoint/2010/main" val="3770715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a:t>(....) Como resultado, as impressões de experiências traumáticas são organizadas não como  narrativas coerentes e lógicas, mas em traços sensoriais e emocionais fragmentados: imagens, sons e sensações físicas. Julian viu um homem com os braços estendidos, um banco, uma escada, um jogo de </a:t>
            </a:r>
            <a:r>
              <a:rPr lang="pt-BR" dirty="0" err="1"/>
              <a:t>strip</a:t>
            </a:r>
            <a:r>
              <a:rPr lang="pt-BR" dirty="0"/>
              <a:t> </a:t>
            </a:r>
            <a:r>
              <a:rPr lang="pt-BR" dirty="0" err="1"/>
              <a:t>poker</a:t>
            </a:r>
            <a:r>
              <a:rPr lang="pt-BR" dirty="0"/>
              <a:t>; ele sentiu uma sensação no pênis, uma sensação intensa de ameaça. Mas havia pouca ou nenhuma história. (Van der </a:t>
            </a:r>
            <a:r>
              <a:rPr lang="pt-BR" dirty="0" err="1"/>
              <a:t>Kolk</a:t>
            </a:r>
            <a:r>
              <a:rPr lang="pt-BR" dirty="0"/>
              <a:t> , 2014,  p 175-176)</a:t>
            </a:r>
          </a:p>
        </p:txBody>
      </p:sp>
    </p:spTree>
    <p:extLst>
      <p:ext uri="{BB962C8B-B14F-4D97-AF65-F5344CB8AC3E}">
        <p14:creationId xmlns:p14="http://schemas.microsoft.com/office/powerpoint/2010/main" val="21373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52EDE8-985E-0DCB-DC4C-CAF4FF0F65E9}"/>
              </a:ext>
            </a:extLst>
          </p:cNvPr>
          <p:cNvSpPr>
            <a:spLocks noGrp="1"/>
          </p:cNvSpPr>
          <p:nvPr>
            <p:ph type="title"/>
          </p:nvPr>
        </p:nvSpPr>
        <p:spPr/>
        <p:txBody>
          <a:bodyPr>
            <a:normAutofit/>
          </a:bodyPr>
          <a:lstStyle/>
          <a:p>
            <a:endParaRPr lang="pt-BR" dirty="0"/>
          </a:p>
        </p:txBody>
      </p:sp>
      <p:sp>
        <p:nvSpPr>
          <p:cNvPr id="3" name="Espaço Reservado para Conteúdo 2">
            <a:extLst>
              <a:ext uri="{FF2B5EF4-FFF2-40B4-BE49-F238E27FC236}">
                <a16:creationId xmlns:a16="http://schemas.microsoft.com/office/drawing/2014/main" id="{CE07A76F-E26E-2B49-74BD-98CDE0047744}"/>
              </a:ext>
            </a:extLst>
          </p:cNvPr>
          <p:cNvSpPr>
            <a:spLocks noGrp="1"/>
          </p:cNvSpPr>
          <p:nvPr>
            <p:ph idx="1"/>
          </p:nvPr>
        </p:nvSpPr>
        <p:spPr/>
        <p:txBody>
          <a:bodyPr>
            <a:normAutofit fontScale="77500" lnSpcReduction="20000"/>
          </a:bodyPr>
          <a:lstStyle/>
          <a:p>
            <a:pPr marL="0" indent="0" algn="just">
              <a:buNone/>
            </a:pPr>
            <a:endParaRPr lang="pt-BR" dirty="0"/>
          </a:p>
          <a:p>
            <a:pPr marL="0" indent="0" algn="just">
              <a:buNone/>
            </a:pPr>
            <a:r>
              <a:rPr lang="pt-BR" dirty="0">
                <a:latin typeface="Aptos" panose="020B0004020202020204" pitchFamily="34" charset="0"/>
              </a:rPr>
              <a:t>Reservamos esta aula sobre abuso sexual de crianças e adolescentes, para efeito de divulgação de nosso curso de </a:t>
            </a:r>
            <a:r>
              <a:rPr lang="pt-BR" i="1" dirty="0">
                <a:latin typeface="Aptos" panose="020B0004020202020204" pitchFamily="34" charset="0"/>
              </a:rPr>
              <a:t>Psicanálise Contemporânea</a:t>
            </a:r>
            <a:r>
              <a:rPr lang="pt-BR" dirty="0">
                <a:latin typeface="Aptos" panose="020B0004020202020204" pitchFamily="34" charset="0"/>
              </a:rPr>
              <a:t>,  porque o tema é bastante significativo das deficiências da psicanálise do período de Freud até Lacan, morto em 1981, pois Freud dizia que a queixa de suas pacientes de abuso sexual, por parte do pai,    era fruto da imaginação. Concordava que podia existir fora da família, mas nunca examinou, ele e seus seguidores, exceto Ferenczi, os transtornos mentais decorrentes. </a:t>
            </a:r>
          </a:p>
          <a:p>
            <a:pPr marL="0" indent="0" algn="just">
              <a:buNone/>
            </a:pPr>
            <a:r>
              <a:rPr lang="pt-BR" dirty="0">
                <a:latin typeface="Aptos" panose="020B0004020202020204" pitchFamily="34" charset="0"/>
              </a:rPr>
              <a:t>Justamente veio o a luz pouco depois da morte de Lacan a     grande frequência de abuso sexual de crianças, inclusive de incesto pai-filha:</a:t>
            </a:r>
          </a:p>
        </p:txBody>
      </p:sp>
    </p:spTree>
    <p:extLst>
      <p:ext uri="{BB962C8B-B14F-4D97-AF65-F5344CB8AC3E}">
        <p14:creationId xmlns:p14="http://schemas.microsoft.com/office/powerpoint/2010/main" val="1803060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Nossa memória autobiográfica não fica intacta com o tempo. Conforme vamos vivendo a vida e pensamos em momentos do passado, fazemos novas apreciações e interpretações das situações vividas, jogamos nova luz sobre um determinado acontecimento; algumas partes desvanecem ou são esquecidas, outras se destacam. Os dados perceptivos permanecem (isto é, a pessoa não está inventando nada) , mas é alterado o valor e significado que tiveram para nós. </a:t>
            </a:r>
          </a:p>
          <a:p>
            <a:pPr marL="0" indent="0">
              <a:buNone/>
            </a:pPr>
            <a:r>
              <a:rPr lang="pt-BR" dirty="0"/>
              <a:t>“A mente não pode deixar de dar sentido ao que conhece, e o sentido que fazemos de nossas vidas muda  o que lembramos”. ( idem p191). </a:t>
            </a:r>
          </a:p>
          <a:p>
            <a:endParaRPr lang="pt-BR" dirty="0"/>
          </a:p>
        </p:txBody>
      </p:sp>
    </p:spTree>
    <p:extLst>
      <p:ext uri="{BB962C8B-B14F-4D97-AF65-F5344CB8AC3E}">
        <p14:creationId xmlns:p14="http://schemas.microsoft.com/office/powerpoint/2010/main" val="3884510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endParaRPr lang="pt-BR" dirty="0"/>
          </a:p>
          <a:p>
            <a:pPr marL="0" indent="0">
              <a:buNone/>
            </a:pPr>
            <a:r>
              <a:rPr lang="pt-BR" dirty="0"/>
              <a:t>“Em contraste, as memórias traumáticas eram desorganizadas. Nossos sujeitos se lembravam de alguns detalhes muito claramente (o cheiro do estuprador, o corte na testa de uma criança morta), mas não conseguiam se lembrar da sequência de eventos ou de outros detalhes vitais (a primeira pessoa que chegou para ajudar, fosse uma ambulância ou um carro da polícia  que o conduziu ao hospital). (idem, p 193)</a:t>
            </a:r>
          </a:p>
          <a:p>
            <a:pPr marL="0" indent="0">
              <a:buNone/>
            </a:pPr>
            <a:endParaRPr lang="pt-BR" dirty="0"/>
          </a:p>
        </p:txBody>
      </p:sp>
    </p:spTree>
    <p:extLst>
      <p:ext uri="{BB962C8B-B14F-4D97-AF65-F5344CB8AC3E}">
        <p14:creationId xmlns:p14="http://schemas.microsoft.com/office/powerpoint/2010/main" val="1050626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t>“Notamos que as cinco que disseram </a:t>
            </a:r>
            <a:r>
              <a:rPr lang="pt-BR" u="sng" dirty="0"/>
              <a:t>ter sofrido abusos quando crianças </a:t>
            </a:r>
            <a:r>
              <a:rPr lang="pt-BR" dirty="0"/>
              <a:t>tiveram as narrativas mais fragmentadas - suas memórias ainda chegavam como imagens, sensações físicas e emoções intensas.” ( idem p 194)</a:t>
            </a:r>
          </a:p>
          <a:p>
            <a:pPr marL="0" indent="0">
              <a:buNone/>
            </a:pPr>
            <a:r>
              <a:rPr lang="pt-BR" dirty="0"/>
              <a:t>“As diferentes sensações que entraram no cérebro no momento do trauma não são devidamente montadas em uma história, um pedaço de autobiografia.”</a:t>
            </a:r>
          </a:p>
          <a:p>
            <a:pPr marL="0" indent="0">
              <a:buNone/>
            </a:pPr>
            <a:r>
              <a:rPr lang="pt-BR" dirty="0"/>
              <a:t>“Eles não podem intencionalmente recuperar a memória do trauma e processá-lo, de  forma que ele possa ser integrado em uma narrativa contínua de sua vida antes e depois do evento (ou seja, para que ele possa se tornar parte da memória autobiográfica)” (</a:t>
            </a:r>
            <a:r>
              <a:rPr lang="pt-BR" dirty="0" err="1"/>
              <a:t>Fonagy</a:t>
            </a:r>
            <a:r>
              <a:rPr lang="pt-BR" dirty="0"/>
              <a:t> p. 2016)</a:t>
            </a:r>
          </a:p>
          <a:p>
            <a:pPr marL="0" indent="0">
              <a:buNone/>
            </a:pPr>
            <a:r>
              <a:rPr lang="pt-BR" dirty="0"/>
              <a:t> </a:t>
            </a:r>
          </a:p>
          <a:p>
            <a:pPr marL="0" indent="0">
              <a:buNone/>
            </a:pPr>
            <a:endParaRPr lang="pt-BR" dirty="0"/>
          </a:p>
        </p:txBody>
      </p:sp>
    </p:spTree>
    <p:extLst>
      <p:ext uri="{BB962C8B-B14F-4D97-AF65-F5344CB8AC3E}">
        <p14:creationId xmlns:p14="http://schemas.microsoft.com/office/powerpoint/2010/main" val="720008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Van der </a:t>
            </a:r>
            <a:r>
              <a:rPr lang="pt-BR" dirty="0" err="1"/>
              <a:t>Kolk</a:t>
            </a:r>
            <a:r>
              <a:rPr lang="pt-BR" dirty="0"/>
              <a:t> comenta  a cura de uma paciente de Janet</a:t>
            </a:r>
          </a:p>
          <a:p>
            <a:pPr marL="0" indent="0">
              <a:buNone/>
            </a:pPr>
            <a:r>
              <a:rPr lang="pt-BR" dirty="0"/>
              <a:t>“No final, ele perguntou a ela novamente sobre a morte de sua mãe. Irene começou a chorar e disse: “Não me lembre dessas coisas terríveis. . . . Minha mãe estava morta e meu pai estava completamente bêbado, como sempre. Eu tive que cuidar de seu cadáver. A noite toda. Eu fiz um monte de coisas bobas para reanimá-la. . . . De manhã, perdi a cabeça. ” Irene não só conseguiu contar a história, mas também recuperou as emoções: “Sinto-me muito triste e abandonada”. Janet agora chamava sua memória de “completa” porque agora era acompanhada pelos sentimentos apropriados. (idem 179)</a:t>
            </a:r>
          </a:p>
          <a:p>
            <a:pPr marL="0" indent="0">
              <a:buNone/>
            </a:pPr>
            <a:r>
              <a:rPr lang="pt-BR" dirty="0"/>
              <a:t> </a:t>
            </a:r>
          </a:p>
        </p:txBody>
      </p:sp>
    </p:spTree>
    <p:extLst>
      <p:ext uri="{BB962C8B-B14F-4D97-AF65-F5344CB8AC3E}">
        <p14:creationId xmlns:p14="http://schemas.microsoft.com/office/powerpoint/2010/main" val="2732025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lvl="0">
              <a:buNone/>
            </a:pPr>
            <a:endParaRPr lang="pt-BR" u="sng" dirty="0"/>
          </a:p>
          <a:p>
            <a:pPr lvl="0">
              <a:buNone/>
            </a:pPr>
            <a:r>
              <a:rPr lang="pt-BR" b="1" dirty="0"/>
              <a:t>Consequências tardias do abuso sexual </a:t>
            </a:r>
          </a:p>
          <a:p>
            <a:pPr lvl="0">
              <a:buNone/>
            </a:pPr>
            <a:r>
              <a:rPr lang="pt-BR" dirty="0"/>
              <a:t>  Voltando a Muriel </a:t>
            </a:r>
            <a:r>
              <a:rPr lang="pt-BR" dirty="0" err="1"/>
              <a:t>Salmona</a:t>
            </a:r>
            <a:r>
              <a:rPr lang="pt-BR" dirty="0"/>
              <a:t>: </a:t>
            </a:r>
          </a:p>
          <a:p>
            <a:pPr>
              <a:buNone/>
            </a:pPr>
            <a:r>
              <a:rPr lang="pt-BR" dirty="0"/>
              <a:t>   “Mais da metade das vítimas responderam, na pesquisa, que tiveram um percurso escolar, profissional e social perturbado com situações de interrupção, de marginalização e de precariedade frequentes. Sua vida afetiva e familiar, sua vida sexual foram fortemente afetadas. Enfim elas testemunham de um forte sentimento de solidão  e de abandono, de uma autoestima muito degradada” (</a:t>
            </a:r>
            <a:r>
              <a:rPr lang="pt-BR" dirty="0" err="1"/>
              <a:t>Salmona</a:t>
            </a:r>
            <a:r>
              <a:rPr lang="pt-BR" dirty="0"/>
              <a:t>, 2015 , p31)</a:t>
            </a:r>
          </a:p>
          <a:p>
            <a:pPr lvl="0">
              <a:buNone/>
            </a:pPr>
            <a:r>
              <a:rPr lang="pt-BR" dirty="0"/>
              <a:t>   </a:t>
            </a:r>
          </a:p>
          <a:p>
            <a:pPr>
              <a:buNone/>
            </a:pPr>
            <a:r>
              <a:rPr lang="pt-BR" dirty="0"/>
              <a:t> </a:t>
            </a:r>
          </a:p>
          <a:p>
            <a:endParaRPr lang="pt-BR" dirty="0"/>
          </a:p>
        </p:txBody>
      </p:sp>
    </p:spTree>
    <p:extLst>
      <p:ext uri="{BB962C8B-B14F-4D97-AF65-F5344CB8AC3E}">
        <p14:creationId xmlns:p14="http://schemas.microsoft.com/office/powerpoint/2010/main" val="2704601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FF0F6E-651D-D7F7-323D-5F26D6F1DCB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0F76C05-BBD7-512A-F498-5D09F86D88DA}"/>
              </a:ext>
            </a:extLst>
          </p:cNvPr>
          <p:cNvSpPr>
            <a:spLocks noGrp="1"/>
          </p:cNvSpPr>
          <p:nvPr>
            <p:ph idx="1"/>
          </p:nvPr>
        </p:nvSpPr>
        <p:spPr/>
        <p:txBody>
          <a:bodyPr>
            <a:normAutofit/>
          </a:bodyPr>
          <a:lstStyle/>
          <a:p>
            <a:pPr marL="0" indent="0">
              <a:buNone/>
            </a:pPr>
            <a:r>
              <a:rPr lang="pt-BR" sz="2400" dirty="0">
                <a:effectLst/>
                <a:ea typeface="Aptos" panose="020B0004020202020204" pitchFamily="34" charset="0"/>
                <a:cs typeface="Times New Roman" panose="02020603050405020304" pitchFamily="18" charset="0"/>
              </a:rPr>
              <a:t>“Essa memória traumática, tal como uma mina terrestre, pode explodir toda vez que alguém pisa nela, ou seja, toda vez que uma situação, um contexto, um pensamento ou uma sensação lembrar consciente ou inconscientemente das violências. Se não for tratada, ela persistirá por anos, ou até décadas, transformando a vida das vítimas em um campo minado, gerando um clima de perigo e insegurança permanentes.” (</a:t>
            </a:r>
            <a:r>
              <a:rPr lang="pt-BR" sz="2400" dirty="0" err="1">
                <a:effectLst/>
                <a:ea typeface="Aptos" panose="020B0004020202020204" pitchFamily="34" charset="0"/>
                <a:cs typeface="Times New Roman" panose="02020603050405020304" pitchFamily="18" charset="0"/>
              </a:rPr>
              <a:t>Salmona</a:t>
            </a:r>
            <a:r>
              <a:rPr lang="pt-BR" sz="2400" dirty="0">
                <a:effectLst/>
                <a:ea typeface="Aptos" panose="020B0004020202020204" pitchFamily="34" charset="0"/>
                <a:cs typeface="Times New Roman" panose="02020603050405020304" pitchFamily="18" charset="0"/>
              </a:rPr>
              <a:t>, 2022, p. 186)</a:t>
            </a:r>
            <a:endParaRPr lang="pt-BR" sz="2400" dirty="0"/>
          </a:p>
        </p:txBody>
      </p:sp>
    </p:spTree>
    <p:extLst>
      <p:ext uri="{BB962C8B-B14F-4D97-AF65-F5344CB8AC3E}">
        <p14:creationId xmlns:p14="http://schemas.microsoft.com/office/powerpoint/2010/main" val="3711770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37D7B5-9929-D790-B564-A5731F44309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46D1E9A-7365-E4AD-F9DA-272A26C4452A}"/>
              </a:ext>
            </a:extLst>
          </p:cNvPr>
          <p:cNvSpPr>
            <a:spLocks noGrp="1"/>
          </p:cNvSpPr>
          <p:nvPr>
            <p:ph idx="1"/>
          </p:nvPr>
        </p:nvSpPr>
        <p:spPr/>
        <p:txBody>
          <a:bodyPr/>
          <a:lstStyle/>
          <a:p>
            <a:pPr marL="0" indent="0">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pt-BR" sz="2400" kern="100" dirty="0">
                <a:ea typeface="Aptos" panose="020B0004020202020204" pitchFamily="34" charset="0"/>
                <a:cs typeface="Times New Roman" panose="02020603050405020304" pitchFamily="18" charset="0"/>
              </a:rPr>
              <a:t>A memória traumática pode ser vivida integralmente na forma de flashback, </a:t>
            </a:r>
          </a:p>
          <a:p>
            <a:pPr marL="0" indent="0">
              <a:buNone/>
            </a:pPr>
            <a:r>
              <a:rPr lang="pt-BR" sz="2400" kern="100" dirty="0">
                <a:effectLst/>
                <a:ea typeface="Aptos" panose="020B0004020202020204" pitchFamily="34" charset="0"/>
                <a:cs typeface="Times New Roman" panose="02020603050405020304" pitchFamily="18" charset="0"/>
              </a:rPr>
              <a:t>“Mas, na maioria das vezes, ela é fragmentada, reduzindo-se a emoções, sensações, dores, ilusões, sem o contexto completo do evento traumático. Pode se apresentar na forma de uma ideia, uma tensão, um afeto, um medo de morrer, uma angústia, um terror, um estresse terrível, um desespero total, uma dor, um ruído, uma visão.” (</a:t>
            </a:r>
            <a:r>
              <a:rPr lang="pt-BR" sz="2400" kern="100" dirty="0" err="1">
                <a:effectLst/>
                <a:ea typeface="Aptos" panose="020B0004020202020204" pitchFamily="34" charset="0"/>
                <a:cs typeface="Times New Roman" panose="02020603050405020304" pitchFamily="18" charset="0"/>
              </a:rPr>
              <a:t>Salmona</a:t>
            </a:r>
            <a:r>
              <a:rPr lang="pt-BR" sz="2400" kern="100" dirty="0">
                <a:effectLst/>
                <a:ea typeface="Aptos" panose="020B0004020202020204" pitchFamily="34" charset="0"/>
                <a:cs typeface="Times New Roman" panose="02020603050405020304" pitchFamily="18" charset="0"/>
              </a:rPr>
              <a:t>, 2022, p.191)</a:t>
            </a:r>
          </a:p>
          <a:p>
            <a:endParaRPr lang="pt-BR" dirty="0"/>
          </a:p>
        </p:txBody>
      </p:sp>
    </p:spTree>
    <p:extLst>
      <p:ext uri="{BB962C8B-B14F-4D97-AF65-F5344CB8AC3E}">
        <p14:creationId xmlns:p14="http://schemas.microsoft.com/office/powerpoint/2010/main" val="2736989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buNone/>
            </a:pPr>
            <a:r>
              <a:rPr lang="pt-BR" dirty="0"/>
              <a:t>“A memória traumática </a:t>
            </a:r>
            <a:r>
              <a:rPr lang="pt-BR" i="1" dirty="0"/>
              <a:t>v</a:t>
            </a:r>
            <a:r>
              <a:rPr lang="pt-BR" dirty="0"/>
              <a:t>olta sem ter tido a usura do tempo quando é reativada por situações que a lembram. “Ela se diferencia da memória autobiográfica consciente e narrativa, que é trabalhada, remanejada, modificada e afetada pelo tempo” (idem, p79)</a:t>
            </a:r>
          </a:p>
          <a:p>
            <a:pPr>
              <a:buNone/>
            </a:pPr>
            <a:r>
              <a:rPr lang="pt-BR" dirty="0"/>
              <a:t>“Memórias traumáticas são precipitadas por gatilhos específicos.” (van der </a:t>
            </a:r>
            <a:r>
              <a:rPr lang="pt-BR" dirty="0" err="1"/>
              <a:t>Kolk</a:t>
            </a:r>
            <a:r>
              <a:rPr lang="pt-BR" dirty="0"/>
              <a:t>)</a:t>
            </a:r>
          </a:p>
          <a:p>
            <a:pPr>
              <a:buNone/>
            </a:pPr>
            <a:endParaRPr lang="pt-BR" dirty="0"/>
          </a:p>
        </p:txBody>
      </p:sp>
    </p:spTree>
    <p:extLst>
      <p:ext uri="{BB962C8B-B14F-4D97-AF65-F5344CB8AC3E}">
        <p14:creationId xmlns:p14="http://schemas.microsoft.com/office/powerpoint/2010/main" val="2453567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AB200-FE82-9979-7A68-47E87EFCB3B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29DFD7-FD7D-CF2D-73A2-6391548F7921}"/>
              </a:ext>
            </a:extLst>
          </p:cNvPr>
          <p:cNvSpPr>
            <a:spLocks noGrp="1"/>
          </p:cNvSpPr>
          <p:nvPr>
            <p:ph idx="1"/>
          </p:nvPr>
        </p:nvSpPr>
        <p:spPr/>
        <p:txBody>
          <a:bodyPr>
            <a:normAutofit fontScale="92500" lnSpcReduction="10000"/>
          </a:bodyPr>
          <a:lstStyle/>
          <a:p>
            <a:pPr marL="0" indent="0">
              <a:buNone/>
            </a:pPr>
            <a:r>
              <a:rPr lang="pt-BR" sz="2600" dirty="0"/>
              <a:t>“Enquanto acreditamos estar felizes, em paz com a nossa mente, uma imensa depressão pode nos atingir de forma abrupta, com pensamentos suicidas e uma incapacidade de nos projetar no futuro imediato, com a sensação de que tudo acabou para sempre, embora nada pareça explicar esse estado.” (</a:t>
            </a:r>
            <a:r>
              <a:rPr lang="pt-BR" sz="2600" dirty="0" err="1"/>
              <a:t>Salmona</a:t>
            </a:r>
            <a:r>
              <a:rPr lang="pt-BR" sz="2600" dirty="0"/>
              <a:t>, 2022, p. 196-197)</a:t>
            </a:r>
          </a:p>
          <a:p>
            <a:r>
              <a:rPr lang="pt-BR" sz="2600" dirty="0"/>
              <a:t>Não apenas crises depressivas, mas também ataques de pânico: </a:t>
            </a:r>
          </a:p>
          <a:p>
            <a:pPr marL="0" indent="0">
              <a:buNone/>
            </a:pPr>
            <a:r>
              <a:rPr lang="pt-BR" sz="2600" kern="100" dirty="0">
                <a:effectLst/>
                <a:latin typeface="Aptos" panose="020B0004020202020204" pitchFamily="34" charset="0"/>
                <a:ea typeface="Aptos" panose="020B0004020202020204" pitchFamily="34" charset="0"/>
                <a:cs typeface="Times New Roman" panose="02020603050405020304" pitchFamily="18" charset="0"/>
              </a:rPr>
              <a:t>“Ela é acompanhada por uma "tempestade neurovegetativa" (suor, palidez, taquicardia, espasmos viscerais, tremores, sensação de garganta apertada, de não conseguir mais respirar, etc.).” (idem, p. 188)</a:t>
            </a:r>
          </a:p>
          <a:p>
            <a:pPr marL="0" indent="0">
              <a:buNone/>
            </a:pPr>
            <a:endParaRPr lang="pt-BR" dirty="0"/>
          </a:p>
        </p:txBody>
      </p:sp>
    </p:spTree>
    <p:extLst>
      <p:ext uri="{BB962C8B-B14F-4D97-AF65-F5344CB8AC3E}">
        <p14:creationId xmlns:p14="http://schemas.microsoft.com/office/powerpoint/2010/main" val="4193997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38D375-8921-047D-4F45-F81C4CDA208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266BBF-B229-B66E-598C-2C8DD284C6A2}"/>
              </a:ext>
            </a:extLst>
          </p:cNvPr>
          <p:cNvSpPr>
            <a:spLocks noGrp="1"/>
          </p:cNvSpPr>
          <p:nvPr>
            <p:ph idx="1"/>
          </p:nvPr>
        </p:nvSpPr>
        <p:spPr/>
        <p:txBody>
          <a:bodyPr>
            <a:normAutofit/>
          </a:bodyPr>
          <a:lstStyle/>
          <a:p>
            <a:pPr marL="0" indent="0">
              <a:buNone/>
            </a:pPr>
            <a:r>
              <a:rPr lang="pt-BR" sz="2400" kern="100" dirty="0">
                <a:effectLst/>
                <a:ea typeface="Aptos" panose="020B0004020202020204" pitchFamily="34" charset="0"/>
                <a:cs typeface="Times New Roman" panose="02020603050405020304" pitchFamily="18" charset="0"/>
              </a:rPr>
              <a:t>“Tudo isso nos coloca em uma situação de total insegurança, não se pode contar com nada, mesmo que tudo pareça perfeitamente calmo, o pior pode acontecer com um ataque de pânico e pensamentos terríveis na cabeça. Tudo pode mudar de repente, mudar de um momento para o outro. Tudo pode se tornar ameaçador. Sentimo-nos diferentes dos outros, incapazes de seguir em frente normalmente na vida, de manter um rumo. Sentimo-nos instáveis, difíceis de lidar.” (p. 197)</a:t>
            </a:r>
          </a:p>
          <a:p>
            <a:r>
              <a:rPr lang="pt-BR" sz="2400" kern="100" dirty="0">
                <a:effectLst/>
                <a:ea typeface="Aptos" panose="020B0004020202020204" pitchFamily="34" charset="0"/>
                <a:cs typeface="Times New Roman" panose="02020603050405020304" pitchFamily="18" charset="0"/>
              </a:rPr>
              <a:t>A pessoa fica com dificuldade de assumir compromissos porque não sabe como vai estar</a:t>
            </a:r>
          </a:p>
          <a:p>
            <a:pPr marL="0" indent="0">
              <a:lnSpc>
                <a:spcPct val="115000"/>
              </a:lnSpc>
              <a:spcAft>
                <a:spcPts val="800"/>
              </a:spcAft>
              <a:buNone/>
            </a:pPr>
            <a:r>
              <a:rPr lang="pt-BR" sz="2400" kern="100" dirty="0">
                <a:effectLst/>
                <a:ea typeface="Aptos" panose="020B0004020202020204" pitchFamily="34" charset="0"/>
                <a:cs typeface="Times New Roman" panose="02020603050405020304" pitchFamily="18" charset="0"/>
              </a:rPr>
              <a:t> </a:t>
            </a:r>
          </a:p>
          <a:p>
            <a:pPr marL="0" indent="0">
              <a:buNone/>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423544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21B0D4-9FDF-B356-6636-DF5F4CBF9D6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C524A54-6E8B-835C-9AE3-D1C1BF0E1CC5}"/>
              </a:ext>
            </a:extLst>
          </p:cNvPr>
          <p:cNvSpPr>
            <a:spLocks noGrp="1"/>
          </p:cNvSpPr>
          <p:nvPr>
            <p:ph idx="1"/>
          </p:nvPr>
        </p:nvSpPr>
        <p:spPr/>
        <p:txBody>
          <a:bodyPr>
            <a:normAutofit/>
          </a:bodyPr>
          <a:lstStyle/>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“Para a Organização Mundial da Saúde, segundo estudos efetuados no mundo inteiro, cerca de 20% das mulheres e 5 a 10% dos homens declaram ter sido vítimas de violências sexuais quando crianças”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p36)</a:t>
            </a:r>
          </a:p>
          <a:p>
            <a:r>
              <a:rPr lang="pt-BR" sz="2400" kern="100" dirty="0">
                <a:latin typeface="Aptos" panose="020B0004020202020204" pitchFamily="34" charset="0"/>
                <a:ea typeface="Aptos" panose="020B0004020202020204" pitchFamily="34" charset="0"/>
                <a:cs typeface="Times New Roman" panose="02020603050405020304" pitchFamily="18" charset="0"/>
              </a:rPr>
              <a:t>E o incesto pai-filha existe tanto  quanto a esquizofrenia:</a:t>
            </a:r>
          </a:p>
          <a:p>
            <a:pPr marL="0" indent="0">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“Isso coloca o incesto entre pai e filha claramente na mesma categoria que outros fenômenos clínicos de grande interesse para a profissão de saúde mental, como a esquizofrenia, que também possui uma prevalência estimada de 1%. (</a:t>
            </a:r>
            <a:r>
              <a:rPr lang="pt-BR" sz="2400" dirty="0" err="1">
                <a:effectLst/>
                <a:latin typeface="Aptos" panose="020B0004020202020204" pitchFamily="34" charset="0"/>
                <a:ea typeface="Aptos" panose="020B0004020202020204" pitchFamily="34" charset="0"/>
                <a:cs typeface="Times New Roman" panose="02020603050405020304" pitchFamily="18" charset="0"/>
              </a:rPr>
              <a:t>Finkelhor</a:t>
            </a:r>
            <a:r>
              <a:rPr lang="pt-BR" sz="2400" dirty="0">
                <a:effectLst/>
                <a:latin typeface="Aptos" panose="020B0004020202020204" pitchFamily="34" charset="0"/>
                <a:ea typeface="Aptos" panose="020B0004020202020204" pitchFamily="34" charset="0"/>
                <a:cs typeface="Times New Roman" panose="02020603050405020304" pitchFamily="18" charset="0"/>
              </a:rPr>
              <a:t>, 2010, p. 88)</a:t>
            </a:r>
            <a:r>
              <a:rPr lang="pt-BR" sz="2400" kern="100" dirty="0">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pt-BR" sz="2400" kern="100" dirty="0">
              <a:effectLst/>
              <a:ea typeface="Aptos" panose="020B0004020202020204" pitchFamily="34" charset="0"/>
              <a:cs typeface="Times New Roman" panose="02020603050405020304" pitchFamily="18" charset="0"/>
            </a:endParaRPr>
          </a:p>
          <a:p>
            <a:pPr marL="0" indent="0">
              <a:buNone/>
            </a:pPr>
            <a:endParaRPr lang="pt-BR" sz="1800" kern="100" dirty="0">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10434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1263EA-AE34-A5BB-1228-C1A75679DF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C67103E-1A3A-D9AF-7C28-6FAA061BB986}"/>
              </a:ext>
            </a:extLst>
          </p:cNvPr>
          <p:cNvSpPr>
            <a:spLocks noGrp="1"/>
          </p:cNvSpPr>
          <p:nvPr>
            <p:ph idx="1"/>
          </p:nvPr>
        </p:nvSpPr>
        <p:spPr/>
        <p:txBody>
          <a:bodyPr>
            <a:normAutofit fontScale="77500" lnSpcReduction="20000"/>
          </a:bodyPr>
          <a:lstStyle/>
          <a:p>
            <a:pPr marL="0" indent="0">
              <a:buNone/>
            </a:pPr>
            <a:r>
              <a:rPr lang="pt-BR" sz="3200" dirty="0"/>
              <a:t>“Enquanto nos consideramos pacíficos, podemos de repente nos ver invadidos por imagens extremamente violentas e por uma raiva terrível, sem entender por quê.”  </a:t>
            </a:r>
            <a:r>
              <a:rPr lang="pt-BR" sz="3200" kern="100" dirty="0">
                <a:effectLst/>
                <a:latin typeface="Aptos" panose="020B0004020202020204" pitchFamily="34" charset="0"/>
                <a:ea typeface="Aptos" panose="020B0004020202020204" pitchFamily="34" charset="0"/>
                <a:cs typeface="Times New Roman" panose="02020603050405020304" pitchFamily="18" charset="0"/>
              </a:rPr>
              <a:t>(idem p</a:t>
            </a:r>
            <a:r>
              <a:rPr lang="pt-BR" sz="3200" kern="100" dirty="0">
                <a:latin typeface="Aptos" panose="020B0004020202020204" pitchFamily="34" charset="0"/>
                <a:ea typeface="Aptos" panose="020B0004020202020204" pitchFamily="34" charset="0"/>
                <a:cs typeface="Times New Roman" panose="02020603050405020304" pitchFamily="18" charset="0"/>
              </a:rPr>
              <a:t>.196)</a:t>
            </a:r>
            <a:endParaRPr lang="pt-BR" sz="3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t-BR" dirty="0"/>
          </a:p>
          <a:p>
            <a:pPr marL="0" indent="0">
              <a:buNone/>
            </a:pPr>
            <a:r>
              <a:rPr lang="pt-BR" dirty="0"/>
              <a:t>“Enquanto amamos o filho  mais que tudo, somos invadidos de maneira inexplicável e muito angustiante por imagens de uma violência extrema nas quais nos vemos matando o filho, jogando-o pela janela, violentando-o. Enquanto acreditamos ser corajosos e bem cartesianos podemos ter medos inexplicáveis igual a uma criança, a sentir-se </a:t>
            </a:r>
            <a:r>
              <a:rPr lang="pt-BR" dirty="0" err="1"/>
              <a:t>hipervulneráveis</a:t>
            </a:r>
            <a:r>
              <a:rPr lang="pt-BR" dirty="0"/>
              <a:t> em situações banais e ficarmos imobilizados diante de um problema simples” (idem)</a:t>
            </a:r>
          </a:p>
          <a:p>
            <a:endParaRPr lang="pt-BR" dirty="0"/>
          </a:p>
        </p:txBody>
      </p:sp>
    </p:spTree>
    <p:extLst>
      <p:ext uri="{BB962C8B-B14F-4D97-AF65-F5344CB8AC3E}">
        <p14:creationId xmlns:p14="http://schemas.microsoft.com/office/powerpoint/2010/main" val="107548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51693-28F8-F1FB-D210-C9D92B5BFE8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4DEDC1-D46B-3D5E-CBB0-A8BD2757EE6B}"/>
              </a:ext>
            </a:extLst>
          </p:cNvPr>
          <p:cNvSpPr>
            <a:spLocks noGrp="1"/>
          </p:cNvSpPr>
          <p:nvPr>
            <p:ph idx="1"/>
          </p:nvPr>
        </p:nvSpPr>
        <p:spPr/>
        <p:txBody>
          <a:bodyPr/>
          <a:lstStyle/>
          <a:p>
            <a:pPr marL="0" indent="0">
              <a:buNone/>
            </a:pPr>
            <a:r>
              <a:rPr lang="pt-BR" sz="2400" kern="100" dirty="0">
                <a:effectLst/>
                <a:ea typeface="Aptos" panose="020B0004020202020204" pitchFamily="34" charset="0"/>
                <a:cs typeface="Times New Roman" panose="02020603050405020304" pitchFamily="18" charset="0"/>
              </a:rPr>
              <a:t>“Desenvolvemos uma imagem pobre de nós mesmos, sentimos vergonha de quem somos, vergonha do que temos na cabeça, vergonha do que não conseguimos fazer, vergonha de não ser quem gostaríamos de ser, de não ser como os outros. Sentimos culpa, acabamos nos torturando e nos controlando o tempo todo. “ (idem p. 197)</a:t>
            </a:r>
          </a:p>
          <a:p>
            <a:endParaRPr lang="pt-BR" dirty="0"/>
          </a:p>
        </p:txBody>
      </p:sp>
    </p:spTree>
    <p:extLst>
      <p:ext uri="{BB962C8B-B14F-4D97-AF65-F5344CB8AC3E}">
        <p14:creationId xmlns:p14="http://schemas.microsoft.com/office/powerpoint/2010/main" val="2807865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pPr marL="0" indent="0">
              <a:buNone/>
            </a:pPr>
            <a:r>
              <a:rPr lang="pt-BR" dirty="0"/>
              <a:t>“Para evitar a qualquer custo essas reminiscências, as vitimas traumatizadas repassam rapidamente todas as situações suscetíveis de trazer de volta suas memórias traumáticas, aquelas que elas infelizmente já experimentaram, mas também, por indução e precaução, aquelas que poderiam comportar um risco de desencadeá-las” (</a:t>
            </a:r>
            <a:r>
              <a:rPr lang="pt-BR" dirty="0" err="1"/>
              <a:t>Salmona</a:t>
            </a:r>
            <a:r>
              <a:rPr lang="pt-BR" dirty="0"/>
              <a:t>, 1913, p 106) </a:t>
            </a:r>
          </a:p>
          <a:p>
            <a:pPr marL="0" indent="0">
              <a:buNone/>
            </a:pPr>
            <a:r>
              <a:rPr lang="pt-BR" dirty="0"/>
              <a:t>“Para conseguir apesar de tudo viver minimamente é preciso permanecer em um terreno que foi explorado e de que se conhece todos as partes. Frequentemente este terreno  é muito reduzido...”(idem p 107)</a:t>
            </a:r>
          </a:p>
          <a:p>
            <a:endParaRPr lang="pt-BR" dirty="0"/>
          </a:p>
        </p:txBody>
      </p:sp>
    </p:spTree>
    <p:extLst>
      <p:ext uri="{BB962C8B-B14F-4D97-AF65-F5344CB8AC3E}">
        <p14:creationId xmlns:p14="http://schemas.microsoft.com/office/powerpoint/2010/main" val="1902572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a:t>A vítima sente-se fria emocionalmente:</a:t>
            </a:r>
          </a:p>
          <a:p>
            <a:pPr algn="just">
              <a:buNone/>
            </a:pPr>
            <a:r>
              <a:rPr lang="pt-BR" dirty="0"/>
              <a:t>“Esta anestesia emocional [devido à dissociação] e a despersonalização que a acompanha dão a sensação à vitima de um sentimento de inautenticidade, ela terá a impressão de estar representando” (</a:t>
            </a:r>
            <a:r>
              <a:rPr lang="pt-BR" dirty="0" err="1"/>
              <a:t>Salmona</a:t>
            </a:r>
            <a:r>
              <a:rPr lang="pt-BR" dirty="0"/>
              <a:t>, 2013, p 94)... “Sentem que não têm nenhuma personalidade, somente personalidades de empréstimo” (</a:t>
            </a:r>
            <a:r>
              <a:rPr lang="pt-BR" dirty="0" err="1"/>
              <a:t>Salmona</a:t>
            </a:r>
            <a:r>
              <a:rPr lang="pt-BR" dirty="0"/>
              <a:t>, 2013,p. 95)</a:t>
            </a:r>
          </a:p>
          <a:p>
            <a:pPr algn="just"/>
            <a:r>
              <a:rPr lang="pt-BR" dirty="0"/>
              <a:t> </a:t>
            </a:r>
          </a:p>
        </p:txBody>
      </p:sp>
    </p:spTree>
    <p:extLst>
      <p:ext uri="{BB962C8B-B14F-4D97-AF65-F5344CB8AC3E}">
        <p14:creationId xmlns:p14="http://schemas.microsoft.com/office/powerpoint/2010/main" val="7665656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a:buNone/>
            </a:pPr>
            <a:r>
              <a:rPr lang="pt-BR" dirty="0"/>
              <a:t>  </a:t>
            </a:r>
            <a:r>
              <a:rPr lang="pt-BR" u="sng" dirty="0"/>
              <a:t>Alterações do cérebro</a:t>
            </a:r>
            <a:r>
              <a:rPr lang="pt-BR" dirty="0"/>
              <a:t>: “Um estudo conduzido por uma equipe de pesquisadores internacionais (alemães, americanos e canadenses) publicaram um junho 2013 no </a:t>
            </a:r>
            <a:r>
              <a:rPr lang="pt-BR" i="1" dirty="0"/>
              <a:t>American </a:t>
            </a:r>
            <a:r>
              <a:rPr lang="pt-BR" i="1" dirty="0" err="1"/>
              <a:t>Journal</a:t>
            </a:r>
            <a:r>
              <a:rPr lang="pt-BR" i="1" dirty="0"/>
              <a:t> </a:t>
            </a:r>
            <a:r>
              <a:rPr lang="pt-BR" i="1" dirty="0" err="1"/>
              <a:t>of</a:t>
            </a:r>
            <a:r>
              <a:rPr lang="pt-BR" i="1" dirty="0"/>
              <a:t> </a:t>
            </a:r>
            <a:r>
              <a:rPr lang="pt-BR" i="1" dirty="0" err="1"/>
              <a:t>Psychiatry</a:t>
            </a:r>
            <a:r>
              <a:rPr lang="pt-BR" i="1" dirty="0"/>
              <a:t> </a:t>
            </a:r>
            <a:r>
              <a:rPr lang="pt-BR" dirty="0"/>
              <a:t>que modificações anatômicas são visíveis por IRM em certas áreas corticais do cérebro de mulheres adultas que sofreram na infância violências sexuais. Fato notável, estas áreas corticais que têm uma espessura significativamente diminuída com relação às mulheres que não sofreram violência, são aquelas que correspondem às zonas </a:t>
            </a:r>
            <a:r>
              <a:rPr lang="pt-BR" dirty="0" err="1"/>
              <a:t>somato-sensoriais</a:t>
            </a:r>
            <a:r>
              <a:rPr lang="pt-BR" dirty="0"/>
              <a:t> de partes do corpo que foram tocadas na ocasião das violências (zona genital, anal, oral, etc.)” (idem, p 177)</a:t>
            </a:r>
          </a:p>
        </p:txBody>
      </p:sp>
    </p:spTree>
    <p:extLst>
      <p:ext uri="{BB962C8B-B14F-4D97-AF65-F5344CB8AC3E}">
        <p14:creationId xmlns:p14="http://schemas.microsoft.com/office/powerpoint/2010/main" val="14709192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89721-F0B3-5772-1BA4-8B12055E29C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0C14772-50F2-403F-5FE4-6ED6D7DD8730}"/>
              </a:ext>
            </a:extLst>
          </p:cNvPr>
          <p:cNvSpPr>
            <a:spLocks noGrp="1"/>
          </p:cNvSpPr>
          <p:nvPr>
            <p:ph idx="1"/>
          </p:nvPr>
        </p:nvSpPr>
        <p:spPr/>
        <p:txBody>
          <a:bodyPr>
            <a:normAutofit fontScale="85000" lnSpcReduction="20000"/>
          </a:bodyPr>
          <a:lstStyle/>
          <a:p>
            <a:pPr marL="0" indent="0">
              <a:buNone/>
            </a:pPr>
            <a:r>
              <a:rPr lang="pt-BR" b="1" dirty="0"/>
              <a:t>Outros sintomas tardios</a:t>
            </a:r>
          </a:p>
          <a:p>
            <a:pPr>
              <a:buNone/>
            </a:pPr>
            <a:r>
              <a:rPr lang="pt-BR" dirty="0"/>
              <a:t>1) Nas mulheres a vida sexual fica normalmente prejudicada por: </a:t>
            </a:r>
          </a:p>
          <a:p>
            <a:r>
              <a:rPr lang="pt-BR" dirty="0"/>
              <a:t>Frigidez</a:t>
            </a:r>
          </a:p>
          <a:p>
            <a:r>
              <a:rPr lang="pt-BR" dirty="0"/>
              <a:t>Fobia.    Nas fobias, a relação sexual traz de volta a sensação do abuso e a impede</a:t>
            </a:r>
          </a:p>
          <a:p>
            <a:r>
              <a:rPr lang="pt-BR" dirty="0"/>
              <a:t> Ficar servil como no abuso e não conseguir  ter o seu prazer</a:t>
            </a:r>
          </a:p>
          <a:p>
            <a:r>
              <a:rPr lang="pt-BR" dirty="0"/>
              <a:t>Vaginismo. Onde existe a fantasia de um pênis grande comparado a   uma vagina de criança, o que leva a uma contratura,  que provoca dor na penetração</a:t>
            </a:r>
          </a:p>
          <a:p>
            <a:endParaRPr lang="pt-BR" dirty="0"/>
          </a:p>
          <a:p>
            <a:pPr marL="0" indent="0">
              <a:buNone/>
            </a:pPr>
            <a:endParaRPr lang="pt-BR" dirty="0"/>
          </a:p>
          <a:p>
            <a:pPr marL="0" indent="0">
              <a:buNone/>
            </a:pPr>
            <a:endParaRPr lang="pt-BR" b="1" dirty="0"/>
          </a:p>
        </p:txBody>
      </p:sp>
    </p:spTree>
    <p:extLst>
      <p:ext uri="{BB962C8B-B14F-4D97-AF65-F5344CB8AC3E}">
        <p14:creationId xmlns:p14="http://schemas.microsoft.com/office/powerpoint/2010/main" val="12860365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031191-CDBF-E7CE-1B5C-FAABA3DE3C4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94A65C7-4D65-1C84-E55A-86C2C1167A37}"/>
              </a:ext>
            </a:extLst>
          </p:cNvPr>
          <p:cNvSpPr>
            <a:spLocks noGrp="1"/>
          </p:cNvSpPr>
          <p:nvPr>
            <p:ph idx="1"/>
          </p:nvPr>
        </p:nvSpPr>
        <p:spPr/>
        <p:txBody>
          <a:bodyPr>
            <a:normAutofit fontScale="85000" lnSpcReduction="10000"/>
          </a:bodyPr>
          <a:lstStyle/>
          <a:p>
            <a:pPr marL="0" indent="0">
              <a:buNone/>
            </a:pPr>
            <a:r>
              <a:rPr lang="pt-BR" dirty="0"/>
              <a:t>3) Anorexia nervosa:</a:t>
            </a:r>
          </a:p>
          <a:p>
            <a:pPr marL="0" indent="0">
              <a:buNone/>
            </a:pPr>
            <a:r>
              <a:rPr lang="pt-BR" dirty="0"/>
              <a:t>“Houve uma forte associação entre as experiências sexuais indesejadas relatadas e os comportamentos de purgação (vômito e/ou abuso de laxantes). Anoréxicos que não se engajavam em comportamentos de purgação relataram taxas mais baixas de abuso.” (</a:t>
            </a:r>
            <a:r>
              <a:rPr lang="en-US" b="0" i="0" dirty="0">
                <a:solidFill>
                  <a:srgbClr val="222222"/>
                </a:solidFill>
                <a:effectLst/>
                <a:latin typeface="Arial" panose="020B0604020202020204" pitchFamily="34" charset="0"/>
              </a:rPr>
              <a:t>Waller, </a:t>
            </a:r>
            <a:r>
              <a:rPr lang="en-US" b="0" i="0" dirty="0" err="1">
                <a:solidFill>
                  <a:srgbClr val="222222"/>
                </a:solidFill>
                <a:effectLst/>
                <a:latin typeface="Arial" panose="020B0604020202020204" pitchFamily="34" charset="0"/>
              </a:rPr>
              <a:t>Halek</a:t>
            </a:r>
            <a:r>
              <a:rPr lang="en-US" b="0" i="0" dirty="0">
                <a:solidFill>
                  <a:srgbClr val="222222"/>
                </a:solidFill>
                <a:effectLst/>
                <a:latin typeface="Arial" panose="020B0604020202020204" pitchFamily="34" charset="0"/>
              </a:rPr>
              <a:t> &amp; Crisp, 1993</a:t>
            </a:r>
            <a:r>
              <a:rPr lang="en-US" dirty="0">
                <a:solidFill>
                  <a:srgbClr val="222222"/>
                </a:solidFill>
                <a:latin typeface="Arial" panose="020B0604020202020204" pitchFamily="34" charset="0"/>
              </a:rPr>
              <a:t>, p. 873)</a:t>
            </a:r>
            <a:r>
              <a:rPr lang="en-US" b="0" i="0" dirty="0">
                <a:solidFill>
                  <a:srgbClr val="222222"/>
                </a:solidFill>
                <a:effectLst/>
                <a:latin typeface="Arial" panose="020B0604020202020204" pitchFamily="34" charset="0"/>
              </a:rPr>
              <a:t>..</a:t>
            </a:r>
          </a:p>
          <a:p>
            <a:pPr marL="0" indent="0">
              <a:buNone/>
            </a:pPr>
            <a:r>
              <a:rPr lang="en-US" dirty="0">
                <a:solidFill>
                  <a:srgbClr val="222222"/>
                </a:solidFill>
                <a:latin typeface="Arial" panose="020B0604020202020204" pitchFamily="34" charset="0"/>
              </a:rPr>
              <a:t>O </a:t>
            </a:r>
            <a:r>
              <a:rPr lang="en-US" dirty="0" err="1">
                <a:solidFill>
                  <a:srgbClr val="222222"/>
                </a:solidFill>
                <a:latin typeface="Arial" panose="020B0604020202020204" pitchFamily="34" charset="0"/>
              </a:rPr>
              <a:t>emagrecimento</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procura</a:t>
            </a:r>
            <a:r>
              <a:rPr lang="en-US" dirty="0">
                <a:solidFill>
                  <a:srgbClr val="222222"/>
                </a:solidFill>
                <a:latin typeface="Arial" panose="020B0604020202020204" pitchFamily="34" charset="0"/>
              </a:rPr>
              <a:t> combater o volume das partes </a:t>
            </a:r>
            <a:r>
              <a:rPr lang="en-US" dirty="0" err="1">
                <a:solidFill>
                  <a:srgbClr val="222222"/>
                </a:solidFill>
                <a:latin typeface="Arial" panose="020B0604020202020204" pitchFamily="34" charset="0"/>
              </a:rPr>
              <a:t>sexuais</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secundárias</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seio</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nádegas</a:t>
            </a:r>
            <a:r>
              <a:rPr lang="en-US" dirty="0">
                <a:solidFill>
                  <a:srgbClr val="222222"/>
                </a:solidFill>
                <a:latin typeface="Arial" panose="020B0604020202020204" pitchFamily="34" charset="0"/>
              </a:rPr>
              <a:t>, coxa, para </a:t>
            </a:r>
            <a:r>
              <a:rPr lang="en-US" dirty="0" err="1">
                <a:solidFill>
                  <a:srgbClr val="222222"/>
                </a:solidFill>
                <a:latin typeface="Arial" panose="020B0604020202020204" pitchFamily="34" charset="0"/>
              </a:rPr>
              <a:t>afastar</a:t>
            </a:r>
            <a:r>
              <a:rPr lang="en-US" dirty="0">
                <a:solidFill>
                  <a:srgbClr val="222222"/>
                </a:solidFill>
                <a:latin typeface="Arial" panose="020B0604020202020204" pitchFamily="34" charset="0"/>
              </a:rPr>
              <a:t> o </a:t>
            </a:r>
            <a:r>
              <a:rPr lang="en-US" dirty="0" err="1">
                <a:solidFill>
                  <a:srgbClr val="222222"/>
                </a:solidFill>
                <a:latin typeface="Arial" panose="020B0604020202020204" pitchFamily="34" charset="0"/>
              </a:rPr>
              <a:t>desejo</a:t>
            </a:r>
            <a:r>
              <a:rPr lang="en-US" dirty="0">
                <a:solidFill>
                  <a:srgbClr val="222222"/>
                </a:solidFill>
                <a:latin typeface="Arial" panose="020B0604020202020204" pitchFamily="34" charset="0"/>
              </a:rPr>
              <a:t> do </a:t>
            </a:r>
            <a:r>
              <a:rPr lang="en-US" dirty="0" err="1">
                <a:solidFill>
                  <a:srgbClr val="222222"/>
                </a:solidFill>
                <a:latin typeface="Arial" panose="020B0604020202020204" pitchFamily="34" charset="0"/>
              </a:rPr>
              <a:t>homem</a:t>
            </a:r>
            <a:r>
              <a:rPr lang="en-US" dirty="0">
                <a:solidFill>
                  <a:srgbClr val="222222"/>
                </a:solidFill>
                <a:latin typeface="Arial" panose="020B0604020202020204" pitchFamily="34" charset="0"/>
              </a:rPr>
              <a:t>, pois, se </a:t>
            </a:r>
            <a:r>
              <a:rPr lang="en-US" dirty="0" err="1">
                <a:solidFill>
                  <a:srgbClr val="222222"/>
                </a:solidFill>
                <a:latin typeface="Arial" panose="020B0604020202020204" pitchFamily="34" charset="0"/>
              </a:rPr>
              <a:t>acontecesse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despertaria</a:t>
            </a:r>
            <a:r>
              <a:rPr lang="en-US" dirty="0">
                <a:solidFill>
                  <a:srgbClr val="222222"/>
                </a:solidFill>
                <a:latin typeface="Arial" panose="020B0604020202020204" pitchFamily="34" charset="0"/>
              </a:rPr>
              <a:t> o trauma </a:t>
            </a:r>
            <a:r>
              <a:rPr lang="en-US" dirty="0" err="1">
                <a:solidFill>
                  <a:srgbClr val="222222"/>
                </a:solidFill>
                <a:latin typeface="Arial" panose="020B0604020202020204" pitchFamily="34" charset="0"/>
              </a:rPr>
              <a:t>infantil</a:t>
            </a:r>
            <a:r>
              <a:rPr lang="en-US" dirty="0">
                <a:solidFill>
                  <a:srgbClr val="222222"/>
                </a:solidFill>
                <a:latin typeface="Arial" panose="020B0604020202020204" pitchFamily="34" charset="0"/>
              </a:rPr>
              <a:t> do </a:t>
            </a:r>
            <a:r>
              <a:rPr lang="en-US" dirty="0" err="1">
                <a:solidFill>
                  <a:srgbClr val="222222"/>
                </a:solidFill>
                <a:latin typeface="Arial" panose="020B0604020202020204" pitchFamily="34" charset="0"/>
              </a:rPr>
              <a:t>abuso</a:t>
            </a:r>
            <a:r>
              <a:rPr lang="en-US" dirty="0">
                <a:solidFill>
                  <a:srgbClr val="222222"/>
                </a:solidFill>
                <a:latin typeface="Arial" panose="020B0604020202020204" pitchFamily="34" charset="0"/>
              </a:rPr>
              <a:t> </a:t>
            </a:r>
            <a:endParaRPr lang="pt-BR" dirty="0"/>
          </a:p>
        </p:txBody>
      </p:sp>
    </p:spTree>
    <p:extLst>
      <p:ext uri="{BB962C8B-B14F-4D97-AF65-F5344CB8AC3E}">
        <p14:creationId xmlns:p14="http://schemas.microsoft.com/office/powerpoint/2010/main" val="889394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AE4B19-200A-35D7-4713-A8FCD0346F6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24C1D48-671F-B1AB-2F92-B230C4867457}"/>
              </a:ext>
            </a:extLst>
          </p:cNvPr>
          <p:cNvSpPr>
            <a:spLocks noGrp="1"/>
          </p:cNvSpPr>
          <p:nvPr>
            <p:ph idx="1"/>
          </p:nvPr>
        </p:nvSpPr>
        <p:spPr/>
        <p:txBody>
          <a:bodyPr/>
          <a:lstStyle/>
          <a:p>
            <a:pPr marL="0" indent="0">
              <a:buNone/>
            </a:pPr>
            <a:r>
              <a:rPr lang="pt-BR" sz="3200" dirty="0"/>
              <a:t>4). Os homens que foram abusados quando crianças,  podem ter ereção quando sentem uma resistência da parte da outra pessoa a terem relação sexual,  mas, se a outra pessoa mostra que quer a relação sexual, ou cede, eles ficam impotentes, reproduzindo assim o  trauma do abuso sexual, onde o desejo só existia em uma das partes</a:t>
            </a:r>
            <a:endParaRPr lang="pt-BR" dirty="0"/>
          </a:p>
        </p:txBody>
      </p:sp>
    </p:spTree>
    <p:extLst>
      <p:ext uri="{BB962C8B-B14F-4D97-AF65-F5344CB8AC3E}">
        <p14:creationId xmlns:p14="http://schemas.microsoft.com/office/powerpoint/2010/main" val="17174267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70E221-C2F6-C067-595F-0D22231F81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D5899C6-DA51-1EBD-138A-52B560968069}"/>
              </a:ext>
            </a:extLst>
          </p:cNvPr>
          <p:cNvSpPr>
            <a:spLocks noGrp="1"/>
          </p:cNvSpPr>
          <p:nvPr>
            <p:ph idx="1"/>
          </p:nvPr>
        </p:nvSpPr>
        <p:spPr/>
        <p:txBody>
          <a:bodyPr>
            <a:normAutofit fontScale="92500"/>
          </a:bodyPr>
          <a:lstStyle/>
          <a:p>
            <a:pPr>
              <a:buNone/>
            </a:pPr>
            <a:r>
              <a:rPr lang="pt-BR" dirty="0"/>
              <a:t>5</a:t>
            </a:r>
            <a:r>
              <a:rPr lang="pt-BR" sz="3200" dirty="0"/>
              <a:t>)“A criança que sofreu abuso sexual sem responder compreendeu que o preço a pagar pela afeto e atenção  recebidos é a sexualidade obrigada”(</a:t>
            </a:r>
            <a:r>
              <a:rPr lang="pt-BR" sz="3200" dirty="0" err="1"/>
              <a:t>Dorais</a:t>
            </a:r>
            <a:r>
              <a:rPr lang="pt-BR" sz="3200" dirty="0"/>
              <a:t>,  2013) “Parece que uma vitima de abuso sexual se presta mais voluntariamente ao papel de objeto sexual, porque se acostumou a isto” (idem, p 215)</a:t>
            </a:r>
          </a:p>
          <a:p>
            <a:r>
              <a:rPr lang="pt-BR" sz="3200" dirty="0"/>
              <a:t>Pode levar a prostituição onde o prazer sexual é apenas proporcionado</a:t>
            </a:r>
          </a:p>
          <a:p>
            <a:endParaRPr lang="pt-BR" dirty="0"/>
          </a:p>
        </p:txBody>
      </p:sp>
    </p:spTree>
    <p:extLst>
      <p:ext uri="{BB962C8B-B14F-4D97-AF65-F5344CB8AC3E}">
        <p14:creationId xmlns:p14="http://schemas.microsoft.com/office/powerpoint/2010/main" val="3242221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817BA5-32A2-AC9C-CF7B-D764F1D2C6C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1330330-1ADD-1DDF-AF19-56F08428B276}"/>
              </a:ext>
            </a:extLst>
          </p:cNvPr>
          <p:cNvSpPr>
            <a:spLocks noGrp="1"/>
          </p:cNvSpPr>
          <p:nvPr>
            <p:ph idx="1"/>
          </p:nvPr>
        </p:nvSpPr>
        <p:spPr/>
        <p:txBody>
          <a:bodyPr>
            <a:normAutofit fontScale="85000" lnSpcReduction="20000"/>
          </a:bodyPr>
          <a:lstStyle/>
          <a:p>
            <a:pPr marL="0" indent="0">
              <a:buNone/>
            </a:pPr>
            <a:r>
              <a:rPr lang="pt-BR" dirty="0"/>
              <a:t>6</a:t>
            </a:r>
            <a:r>
              <a:rPr lang="pt-BR" sz="3200" dirty="0"/>
              <a:t>)“Prevalência de depressão maior ao longo da vida em mulheres com histórico de CSA é normalmente de três a cinco vezes mais comum do que em mulheres sem essa história</a:t>
            </a:r>
            <a:r>
              <a:rPr lang="pt-BR" sz="3200" u="sng" dirty="0"/>
              <a:t>.” </a:t>
            </a:r>
            <a:r>
              <a:rPr lang="pt-BR" sz="3200" dirty="0"/>
              <a:t>(De </a:t>
            </a:r>
            <a:r>
              <a:rPr lang="pt-BR" sz="3200" dirty="0" err="1"/>
              <a:t>Bellis</a:t>
            </a:r>
            <a:r>
              <a:rPr lang="pt-BR" sz="3200" dirty="0"/>
              <a:t> &amp; Putnam, 1994).</a:t>
            </a:r>
            <a:endParaRPr lang="pt-BR" sz="3200" u="sng" dirty="0"/>
          </a:p>
          <a:p>
            <a:pPr marL="0" indent="0">
              <a:buNone/>
            </a:pPr>
            <a:r>
              <a:rPr lang="pt-BR" sz="3200" dirty="0"/>
              <a:t>“Por exemplo, ao seguir uma coorte de nascimento de 1.000 novos crianças e adolescentes da Nova  Zelândia, </a:t>
            </a:r>
            <a:r>
              <a:rPr lang="pt-BR" sz="3200" dirty="0" err="1"/>
              <a:t>Fergusson</a:t>
            </a:r>
            <a:r>
              <a:rPr lang="pt-BR" sz="3200" dirty="0"/>
              <a:t> et al. (1996a, b) descobriram que, em comparação com crianças não abusadas, crianças com histórias de relação sem contato ou com  contato sem penetração tiveram 4.6 vezes mais depressão maior. .........................</a:t>
            </a:r>
          </a:p>
          <a:p>
            <a:pPr marL="0" indent="0">
              <a:buNone/>
            </a:pPr>
            <a:r>
              <a:rPr lang="pt-BR" sz="3200" dirty="0"/>
              <a:t> </a:t>
            </a:r>
          </a:p>
          <a:p>
            <a:endParaRPr lang="pt-BR" dirty="0"/>
          </a:p>
        </p:txBody>
      </p:sp>
    </p:spTree>
    <p:extLst>
      <p:ext uri="{BB962C8B-B14F-4D97-AF65-F5344CB8AC3E}">
        <p14:creationId xmlns:p14="http://schemas.microsoft.com/office/powerpoint/2010/main" val="345205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2BE146-998C-A73D-12E2-D7040E8DE54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B40CFA2-BC70-472E-979D-27098E50B29A}"/>
              </a:ext>
            </a:extLst>
          </p:cNvPr>
          <p:cNvSpPr>
            <a:spLocks noGrp="1"/>
          </p:cNvSpPr>
          <p:nvPr>
            <p:ph idx="1"/>
          </p:nvPr>
        </p:nvSpPr>
        <p:spPr/>
        <p:txBody>
          <a:bodyPr>
            <a:normAutofit fontScale="85000" lnSpcReduction="10000"/>
          </a:bodyPr>
          <a:lstStyle/>
          <a:p>
            <a:pPr marL="0" indent="0">
              <a:buNone/>
            </a:pPr>
            <a:r>
              <a:rPr lang="pt-BR" dirty="0"/>
              <a:t>"</a:t>
            </a:r>
            <a:r>
              <a:rPr lang="pt-BR" dirty="0">
                <a:latin typeface="Aptos" panose="020B0004020202020204" pitchFamily="34" charset="0"/>
              </a:rPr>
              <a:t>Entre as vítimas de abuso sexual que chegam à atenção das autoridades, mais de um quarto são vitimizadas por um membro da família, enquanto 60% são abusadas por alguém de sua rede social. Apenas 14% são vitimizadas por alguém que não conheciam previamente.“(</a:t>
            </a:r>
            <a:r>
              <a:rPr lang="pt-BR" dirty="0" err="1">
                <a:latin typeface="Aptos" panose="020B0004020202020204" pitchFamily="34" charset="0"/>
              </a:rPr>
              <a:t>Finkelhor</a:t>
            </a:r>
            <a:r>
              <a:rPr lang="pt-BR" dirty="0">
                <a:latin typeface="Aptos" panose="020B0004020202020204" pitchFamily="34" charset="0"/>
              </a:rPr>
              <a:t>, 2009, p. 172)</a:t>
            </a:r>
          </a:p>
          <a:p>
            <a:pPr marL="0" indent="0">
              <a:buNone/>
            </a:pPr>
            <a:r>
              <a:rPr lang="pt-BR" sz="3200" u="sng"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Na parte final da aula, vamos examinar o motivo da negação do abuso sexual na obra de Freud. E assim, o aluno poderá constatar que ensinamos a psicanálise atual mas  dominamos também a psicanálise antiga</a:t>
            </a:r>
          </a:p>
          <a:p>
            <a:pPr marL="0" indent="0">
              <a:buNone/>
            </a:pPr>
            <a:endParaRPr lang="pt-BR" dirty="0"/>
          </a:p>
        </p:txBody>
      </p:sp>
    </p:spTree>
    <p:extLst>
      <p:ext uri="{BB962C8B-B14F-4D97-AF65-F5344CB8AC3E}">
        <p14:creationId xmlns:p14="http://schemas.microsoft.com/office/powerpoint/2010/main" val="40964299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D94B1-F279-8EB0-96DC-3548A9E00E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D2003BA-BE82-520B-2287-824780537B7B}"/>
              </a:ext>
            </a:extLst>
          </p:cNvPr>
          <p:cNvSpPr>
            <a:spLocks noGrp="1"/>
          </p:cNvSpPr>
          <p:nvPr>
            <p:ph idx="1"/>
          </p:nvPr>
        </p:nvSpPr>
        <p:spPr/>
        <p:txBody>
          <a:bodyPr>
            <a:normAutofit fontScale="85000" lnSpcReduction="10000"/>
          </a:bodyPr>
          <a:lstStyle/>
          <a:p>
            <a:pPr marL="0" indent="0">
              <a:buNone/>
            </a:pPr>
            <a:r>
              <a:rPr lang="pt-BR" dirty="0"/>
              <a:t>.... Aquelas que relataram relação sexual tiveram um aumento de  8,1 para depressão maior e 11,8 para tentativa de suicídio.”( idem)</a:t>
            </a:r>
          </a:p>
          <a:p>
            <a:pPr marL="0" indent="0">
              <a:buNone/>
            </a:pPr>
            <a:r>
              <a:rPr lang="pt-BR" dirty="0"/>
              <a:t>7) “Nossos resultados podem apoiar a hipótese de pesquisas anteriores de que as experiências de vitimização sexual são encontradas principalmente em pacientes com dor gastrointestinal e pélvica por causa da estreita ligação anatômica e emocional das partes do corpo envolvidas. No entanto, uma história de abuso sexual também foi mostrada em pesquisas recentes sobre fibromialgia.”(van </a:t>
            </a:r>
            <a:r>
              <a:rPr lang="pt-BR" dirty="0" err="1"/>
              <a:t>Houdenhove</a:t>
            </a:r>
            <a:r>
              <a:rPr lang="pt-BR" dirty="0"/>
              <a:t> et al, 2001)</a:t>
            </a:r>
          </a:p>
          <a:p>
            <a:endParaRPr lang="pt-BR" dirty="0"/>
          </a:p>
        </p:txBody>
      </p:sp>
    </p:spTree>
    <p:extLst>
      <p:ext uri="{BB962C8B-B14F-4D97-AF65-F5344CB8AC3E}">
        <p14:creationId xmlns:p14="http://schemas.microsoft.com/office/powerpoint/2010/main" val="3729813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buNone/>
            </a:pPr>
            <a:endParaRPr lang="pt-BR" sz="2400" dirty="0"/>
          </a:p>
          <a:p>
            <a:pPr>
              <a:buNone/>
            </a:pPr>
            <a:r>
              <a:rPr lang="pt-BR" sz="2400" dirty="0"/>
              <a:t>8) Não saber dizer “não” em geral</a:t>
            </a:r>
          </a:p>
          <a:p>
            <a:r>
              <a:rPr lang="pt-BR" sz="2400" dirty="0"/>
              <a:t>Reproduz o abuso, quando a vítima, sem reação, não podia dizer “não”</a:t>
            </a:r>
          </a:p>
          <a:p>
            <a:r>
              <a:rPr lang="pt-BR" sz="2400" dirty="0"/>
              <a:t>Outras pessoas, muitas vezes sem se dar conta, aproveitam-se desta fraqueza da pessoa que não saber dizer não </a:t>
            </a:r>
          </a:p>
          <a:p>
            <a:pPr marL="0" indent="0">
              <a:buNone/>
            </a:pPr>
            <a:r>
              <a:rPr lang="pt-BR" sz="2400" dirty="0"/>
              <a:t>9)A falta de reação, no trauma do abuso sexual, deixa sem defesa. Em biologia, fala-se em luta, fuga e congelamento (Levine, 1999). A falta de reação corresponde ao congelamento. A ausência de raiva dirigida ao agressor,  que normalmente sucede ao abuso,  é uma continuação da falta de reação. ......</a:t>
            </a:r>
          </a:p>
        </p:txBody>
      </p:sp>
    </p:spTree>
    <p:extLst>
      <p:ext uri="{BB962C8B-B14F-4D97-AF65-F5344CB8AC3E}">
        <p14:creationId xmlns:p14="http://schemas.microsoft.com/office/powerpoint/2010/main" val="5840909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302B2-D849-2CE3-4B6B-E11F6FAC2DF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DC976FC-20BA-A33C-2BB0-2C0A54341A42}"/>
              </a:ext>
            </a:extLst>
          </p:cNvPr>
          <p:cNvSpPr>
            <a:spLocks noGrp="1"/>
          </p:cNvSpPr>
          <p:nvPr>
            <p:ph idx="1"/>
          </p:nvPr>
        </p:nvSpPr>
        <p:spPr/>
        <p:txBody>
          <a:bodyPr/>
          <a:lstStyle/>
          <a:p>
            <a:pPr marL="0" indent="0">
              <a:buNone/>
            </a:pPr>
            <a:r>
              <a:rPr lang="pt-BR" sz="3200" dirty="0"/>
              <a:t>.... A “luta” pode vir posteriormente, a vítima quer se vingar e, ocasionalmente, o faz. No entanto,  enquanto  a memoria traumática não é transformada  em memória autobiográfica, o instinto  de luta se manifesta deslocado  contra outras pessoas em atitudes de vingança  ou ataques de raiva. </a:t>
            </a:r>
            <a:endParaRPr lang="pt-BR" dirty="0"/>
          </a:p>
        </p:txBody>
      </p:sp>
    </p:spTree>
    <p:extLst>
      <p:ext uri="{BB962C8B-B14F-4D97-AF65-F5344CB8AC3E}">
        <p14:creationId xmlns:p14="http://schemas.microsoft.com/office/powerpoint/2010/main" val="3515933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pPr>
              <a:buNone/>
            </a:pPr>
            <a:endParaRPr lang="pt-BR" dirty="0"/>
          </a:p>
          <a:p>
            <a:pPr>
              <a:buNone/>
            </a:pPr>
            <a:r>
              <a:rPr lang="pt-BR" dirty="0"/>
              <a:t>“ A estratégia do vingador não se aplica unicamente a estrangeiros assimiláveis ao agressor; exerce-se também no cotidiano sobre os próximos e mesmo pessoas amadas...  ‘Alguém vai pagar’”(</a:t>
            </a:r>
            <a:r>
              <a:rPr lang="pt-BR" dirty="0" err="1"/>
              <a:t>Dorais</a:t>
            </a:r>
            <a:r>
              <a:rPr lang="pt-BR" dirty="0"/>
              <a:t>, p. 222)</a:t>
            </a:r>
          </a:p>
          <a:p>
            <a:r>
              <a:rPr lang="pt-BR" dirty="0"/>
              <a:t>A vingança é como uma mancha de óleo</a:t>
            </a:r>
          </a:p>
          <a:p>
            <a:r>
              <a:rPr lang="pt-BR" dirty="0"/>
              <a:t>A vingança é uma raiva organizada, mas a raiva pode aparecer pura,  deslocada do abusador para  outras pessoas inclusive próximas</a:t>
            </a:r>
          </a:p>
          <a:p>
            <a:r>
              <a:rPr lang="pt-BR" dirty="0"/>
              <a:t>Muitas vezes a raiva vem disfarçada em boas intenções, por exemplo, uma ajuda religiosa </a:t>
            </a:r>
          </a:p>
          <a:p>
            <a:endParaRPr lang="pt-BR" dirty="0"/>
          </a:p>
        </p:txBody>
      </p:sp>
    </p:spTree>
    <p:extLst>
      <p:ext uri="{BB962C8B-B14F-4D97-AF65-F5344CB8AC3E}">
        <p14:creationId xmlns:p14="http://schemas.microsoft.com/office/powerpoint/2010/main" val="40520897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Autofit/>
          </a:bodyPr>
          <a:lstStyle/>
          <a:p>
            <a:r>
              <a:rPr lang="pt-BR" sz="2400" dirty="0"/>
              <a:t>A pessoa depois fica frequentemente  culpada destes episódicos de raiva contra  próximos, muitas vezes compensando com muita dedicação e esquecendo de si mesma. </a:t>
            </a:r>
          </a:p>
          <a:p>
            <a:pPr marL="0" indent="0">
              <a:buNone/>
            </a:pPr>
            <a:r>
              <a:rPr lang="pt-BR" sz="2400" dirty="0"/>
              <a:t>10) Invertendo o abusador,  a vítima pode, compensatoriamente, ansiar por e  eleger um salvador</a:t>
            </a:r>
          </a:p>
          <a:p>
            <a:pPr marL="0" indent="0">
              <a:buNone/>
            </a:pPr>
            <a:r>
              <a:rPr lang="pt-BR" sz="2400" dirty="0"/>
              <a:t>“Herman (1981), por exemplo, encontrou em sua amostra de mulheres vítimas de abuso que "a maioria das vítimas de incesto, de fato, tendia a supervalorizar e idealizar os homens” ( </a:t>
            </a:r>
            <a:r>
              <a:rPr lang="pt-BR" sz="2400" dirty="0" err="1"/>
              <a:t>Briere</a:t>
            </a:r>
            <a:r>
              <a:rPr lang="pt-BR" sz="2400" dirty="0"/>
              <a:t>, 1996,)</a:t>
            </a:r>
          </a:p>
          <a:p>
            <a:pPr marL="0" indent="0">
              <a:buNone/>
            </a:pPr>
            <a:endParaRPr lang="pt-BR" sz="2400" dirty="0"/>
          </a:p>
          <a:p>
            <a:pPr marL="0" indent="0">
              <a:buNone/>
            </a:pPr>
            <a:endParaRPr lang="pt-BR" sz="2400" dirty="0"/>
          </a:p>
        </p:txBody>
      </p:sp>
    </p:spTree>
    <p:extLst>
      <p:ext uri="{BB962C8B-B14F-4D97-AF65-F5344CB8AC3E}">
        <p14:creationId xmlns:p14="http://schemas.microsoft.com/office/powerpoint/2010/main" val="2829241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20000"/>
          </a:bodyPr>
          <a:lstStyle/>
          <a:p>
            <a:r>
              <a:rPr lang="pt-BR" dirty="0"/>
              <a:t>“Outro resultado da dinâmica de idealização pode ser a revitimização. Este termo se refere às descobertas de vários estudos (Elliott &amp; Mok,1995; </a:t>
            </a:r>
            <a:r>
              <a:rPr lang="pt-BR" dirty="0" err="1"/>
              <a:t>Fromuth</a:t>
            </a:r>
            <a:r>
              <a:rPr lang="pt-BR" dirty="0"/>
              <a:t>, 1985; </a:t>
            </a:r>
            <a:r>
              <a:rPr lang="pt-BR" dirty="0" err="1"/>
              <a:t>McCord</a:t>
            </a:r>
            <a:r>
              <a:rPr lang="pt-BR" dirty="0"/>
              <a:t>, 1985; </a:t>
            </a:r>
            <a:r>
              <a:rPr lang="pt-BR" dirty="0" err="1"/>
              <a:t>Runtz</a:t>
            </a:r>
            <a:r>
              <a:rPr lang="pt-BR" dirty="0"/>
              <a:t>, 1987; Russell, 1986; Woo&amp; </a:t>
            </a:r>
            <a:r>
              <a:rPr lang="pt-BR" dirty="0" err="1"/>
              <a:t>Briere</a:t>
            </a:r>
            <a:r>
              <a:rPr lang="pt-BR" dirty="0"/>
              <a:t>, 1992) em que as mulheres sobreviventes de abuso sexual têm maior probabilidade de serem novamente vitimizadas mais tarde na vida (por exemplo, por meio de estupro ou espancamento) do que mulheres sem histórico de abuso sexual na infância. ....</a:t>
            </a:r>
          </a:p>
        </p:txBody>
      </p:sp>
    </p:spTree>
    <p:extLst>
      <p:ext uri="{BB962C8B-B14F-4D97-AF65-F5344CB8AC3E}">
        <p14:creationId xmlns:p14="http://schemas.microsoft.com/office/powerpoint/2010/main" val="1599441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Embora várias explicações tenham sido oferecidas para esse fenômeno, uma possibilidade é de que, em seu desejo de ver os homens sob uma luz positiva, algumas sobreviventes podem ignorar pistas ou comportamentos que mulheres não abusadas veriam como sinais de perigo, como agressividade ou autoritarismo extremo. Além disso, quando confrontado com um comportamento abusivo, a sobrevivente pode ser mais propensa a "perdoar e esquecer" ; tanto porque ela aprendeu há muito tempo a evitar o contato com estímulos ameaçadores, quanto na esperança de que seu atual agressor se redima,  contrariamente a  seu original agressor ”(.idem) </a:t>
            </a:r>
          </a:p>
          <a:p>
            <a:pPr marL="0" indent="0">
              <a:buNone/>
            </a:pPr>
            <a:endParaRPr lang="pt-BR" dirty="0"/>
          </a:p>
        </p:txBody>
      </p:sp>
    </p:spTree>
    <p:extLst>
      <p:ext uri="{BB962C8B-B14F-4D97-AF65-F5344CB8AC3E}">
        <p14:creationId xmlns:p14="http://schemas.microsoft.com/office/powerpoint/2010/main" val="18175127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 Também, sem nenhuma precaução, e em prejuízo próprio,  confiam aberta e completamente em pessoas que acabam de conhecer, como que invertendo a situação em que, no abuso sexual, foram enganadas e exploradas, e assim reproduzem o abuso sexual onde a confiança foi traída. Vale para mulheres e homens que foram abusados. </a:t>
            </a:r>
          </a:p>
          <a:p>
            <a:endParaRPr lang="pt-BR" dirty="0"/>
          </a:p>
        </p:txBody>
      </p:sp>
    </p:spTree>
    <p:extLst>
      <p:ext uri="{BB962C8B-B14F-4D97-AF65-F5344CB8AC3E}">
        <p14:creationId xmlns:p14="http://schemas.microsoft.com/office/powerpoint/2010/main" val="836491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62500" lnSpcReduction="20000"/>
          </a:bodyPr>
          <a:lstStyle/>
          <a:p>
            <a:pPr lvl="0">
              <a:buNone/>
            </a:pPr>
            <a:r>
              <a:rPr lang="pt-BR" sz="4400" b="1" dirty="0"/>
              <a:t>Clima incestuoso</a:t>
            </a:r>
            <a:r>
              <a:rPr lang="pt-BR" sz="4400" dirty="0"/>
              <a:t> (onde não há propriamente abuso sexual)</a:t>
            </a:r>
          </a:p>
          <a:p>
            <a:pPr lvl="0">
              <a:buNone/>
            </a:pPr>
            <a:r>
              <a:rPr lang="pt-BR" sz="4400" dirty="0"/>
              <a:t>Desenvolvido por autores franceses, são situações onde não há propriamente incesto, mas sim situações ambíguas com conotação erótica mesclada com inocência.  Exemplos seriam o nudismo em casa, o pai tomar banho com a filha ou a mãe com o filho. </a:t>
            </a:r>
          </a:p>
          <a:p>
            <a:r>
              <a:rPr lang="pt-BR" sz="4400" dirty="0"/>
              <a:t>Não é tão grave quanto o abuso sexual propriamente dito, mas cria muitos problemas psicológicos, como dificuldades sexuais. A bulimia é uma consequência ´possível. (</a:t>
            </a:r>
            <a:r>
              <a:rPr lang="pt-BR" sz="4400" dirty="0" err="1"/>
              <a:t>Marcelli</a:t>
            </a:r>
            <a:r>
              <a:rPr lang="pt-BR" sz="4400" dirty="0"/>
              <a:t> &amp; </a:t>
            </a:r>
            <a:r>
              <a:rPr lang="pt-BR" sz="4400" dirty="0" err="1"/>
              <a:t>Braconnier</a:t>
            </a:r>
            <a:r>
              <a:rPr lang="pt-BR" sz="4400" dirty="0"/>
              <a:t>, 2007)</a:t>
            </a:r>
          </a:p>
          <a:p>
            <a:endParaRPr lang="pt-BR" dirty="0"/>
          </a:p>
        </p:txBody>
      </p:sp>
    </p:spTree>
    <p:extLst>
      <p:ext uri="{BB962C8B-B14F-4D97-AF65-F5344CB8AC3E}">
        <p14:creationId xmlns:p14="http://schemas.microsoft.com/office/powerpoint/2010/main" val="11679679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5E7BCB-413D-1265-AD34-2F2E6FD1B85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E68EC59-B843-0979-0404-F4B90C361287}"/>
              </a:ext>
            </a:extLst>
          </p:cNvPr>
          <p:cNvSpPr>
            <a:spLocks noGrp="1"/>
          </p:cNvSpPr>
          <p:nvPr>
            <p:ph idx="1"/>
          </p:nvPr>
        </p:nvSpPr>
        <p:spPr/>
        <p:txBody>
          <a:bodyPr>
            <a:normAutofit fontScale="92500" lnSpcReduction="20000"/>
          </a:bodyPr>
          <a:lstStyle/>
          <a:p>
            <a:pPr lvl="0">
              <a:buNone/>
            </a:pPr>
            <a:r>
              <a:rPr lang="pt-BR" sz="3200" dirty="0"/>
              <a:t>Vamos trazer uma lista de situações de clima incestuoso retirada do livro </a:t>
            </a:r>
            <a:r>
              <a:rPr lang="pt-BR" sz="3200" i="1" dirty="0" err="1"/>
              <a:t>Enfances</a:t>
            </a:r>
            <a:r>
              <a:rPr lang="pt-BR" sz="3200" i="1" dirty="0"/>
              <a:t> </a:t>
            </a:r>
            <a:r>
              <a:rPr lang="pt-BR" sz="3200" i="1" dirty="0" err="1"/>
              <a:t>en</a:t>
            </a:r>
            <a:r>
              <a:rPr lang="pt-BR" sz="3200" i="1" dirty="0"/>
              <a:t> </a:t>
            </a:r>
            <a:r>
              <a:rPr lang="pt-BR" sz="3200" i="1" dirty="0" err="1"/>
              <a:t>danger</a:t>
            </a:r>
            <a:r>
              <a:rPr lang="pt-BR" sz="3200" i="1" dirty="0"/>
              <a:t> ─ </a:t>
            </a:r>
            <a:r>
              <a:rPr lang="pt-BR" sz="3200" dirty="0"/>
              <a:t>Crianças em perigo (</a:t>
            </a:r>
            <a:r>
              <a:rPr lang="pt-BR" sz="3200" dirty="0" err="1"/>
              <a:t>Manciaux</a:t>
            </a:r>
            <a:r>
              <a:rPr lang="pt-BR" sz="3200" dirty="0"/>
              <a:t> et al., 1997): </a:t>
            </a:r>
          </a:p>
          <a:p>
            <a:pPr lvl="0"/>
            <a:r>
              <a:rPr lang="pt-BR" sz="3200" dirty="0"/>
              <a:t>“verificações do corpo da criança sob a justificativa de higiene: inspeção dos orifícios anal e genital, cuidados inúteis, controle da virgindade das meninas e das adolescentes, toalete e assistência das funções de excreção numa idade em que a criança deveria ser autônoma há muito tempo</a:t>
            </a:r>
          </a:p>
          <a:p>
            <a:pPr marL="0" lvl="0" indent="0">
              <a:buNone/>
            </a:pPr>
            <a:r>
              <a:rPr lang="pt-BR" sz="3200" dirty="0"/>
              <a:t>     </a:t>
            </a:r>
          </a:p>
          <a:p>
            <a:endParaRPr lang="pt-BR" dirty="0"/>
          </a:p>
        </p:txBody>
      </p:sp>
    </p:spTree>
    <p:extLst>
      <p:ext uri="{BB962C8B-B14F-4D97-AF65-F5344CB8AC3E}">
        <p14:creationId xmlns:p14="http://schemas.microsoft.com/office/powerpoint/2010/main" val="42197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D5CDD7-DB03-D0C7-F307-CE4463B8D60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D35E816-8C53-FD1F-2B6D-3FC88B12D50D}"/>
              </a:ext>
            </a:extLst>
          </p:cNvPr>
          <p:cNvSpPr>
            <a:spLocks noGrp="1"/>
          </p:cNvSpPr>
          <p:nvPr>
            <p:ph idx="1"/>
          </p:nvPr>
        </p:nvSpPr>
        <p:spPr/>
        <p:txBody>
          <a:bodyPr/>
          <a:lstStyle/>
          <a:p>
            <a:pPr marL="0" indent="0">
              <a:buNone/>
            </a:pPr>
            <a:r>
              <a:rPr lang="pt-BR" b="1" dirty="0">
                <a:latin typeface="Aptos" panose="020B0004020202020204" pitchFamily="34" charset="0"/>
              </a:rPr>
              <a:t>O impacto imediato do trauma</a:t>
            </a:r>
          </a:p>
          <a:p>
            <a:pPr marL="0" indent="0">
              <a:buNone/>
            </a:pPr>
            <a:r>
              <a:rPr lang="pt-BR" sz="2800" kern="100" dirty="0">
                <a:effectLst/>
                <a:latin typeface="Aptos" panose="020B0004020202020204" pitchFamily="34" charset="0"/>
                <a:ea typeface="Aptos" panose="020B0004020202020204" pitchFamily="34" charset="0"/>
                <a:cs typeface="Times New Roman" panose="02020603050405020304" pitchFamily="18" charset="0"/>
              </a:rPr>
              <a:t>A criança não é estuprada, entendendo isto como um ato abrupto com coerção violenta. O pedófilo fora da família nuclear costuma tomar tempo, se fazendo de próximo, oferecendo presentes, guloseimas, </a:t>
            </a:r>
            <a:r>
              <a:rPr lang="pt-BR" sz="2800" kern="100" dirty="0" err="1">
                <a:effectLst/>
                <a:latin typeface="Aptos" panose="020B0004020202020204" pitchFamily="34" charset="0"/>
                <a:ea typeface="Aptos" panose="020B0004020202020204" pitchFamily="34" charset="0"/>
                <a:cs typeface="Times New Roman" panose="02020603050405020304" pitchFamily="18" charset="0"/>
              </a:rPr>
              <a:t>etc</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e, numa próxima ocasião,  inicia toques carinhosos que avançam gradativamente para as partes sexuais. Confunde a criança que só diferencia melhor o que está acontecendo depois de um certo tempo........................ </a:t>
            </a:r>
            <a:endParaRPr lang="pt-BR" sz="2800" dirty="0">
              <a:latin typeface="Aptos" panose="020B0004020202020204" pitchFamily="34" charset="0"/>
            </a:endParaRPr>
          </a:p>
        </p:txBody>
      </p:sp>
    </p:spTree>
    <p:extLst>
      <p:ext uri="{BB962C8B-B14F-4D97-AF65-F5344CB8AC3E}">
        <p14:creationId xmlns:p14="http://schemas.microsoft.com/office/powerpoint/2010/main" val="700856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a:bodyPr>
          <a:lstStyle/>
          <a:p>
            <a:pPr lvl="0"/>
            <a:r>
              <a:rPr lang="pt-BR" sz="2400" dirty="0"/>
              <a:t>Ataques constantes da intimidade pelo olhar, o toque</a:t>
            </a:r>
          </a:p>
          <a:p>
            <a:pPr lvl="0"/>
            <a:r>
              <a:rPr lang="pt-BR" sz="2400" dirty="0"/>
              <a:t>Desvalorizações do corpo, insultos: meninos tratados de homossexuais, meninas de prostitutas</a:t>
            </a:r>
          </a:p>
          <a:p>
            <a:pPr lvl="0"/>
            <a:r>
              <a:rPr lang="pt-BR" sz="2400" dirty="0"/>
              <a:t>Exibicionismo dos pais expondo seus órgãos sexuais e suas relações sexuais [ sons da relação sexual dos pais ouvidos pelos filhos]</a:t>
            </a:r>
          </a:p>
          <a:p>
            <a:pPr lvl="0"/>
            <a:r>
              <a:rPr lang="pt-BR" sz="2400" dirty="0"/>
              <a:t>Confidencias eróticas dos pais a seus filhos, em particular de mães a sua filhas, relatando sua vida amorosa em todos os detalhes</a:t>
            </a:r>
          </a:p>
          <a:p>
            <a:r>
              <a:rPr lang="pt-BR" sz="2400" dirty="0"/>
              <a:t>Neste quadro, entram também as situações nas quais a criança tem um papel de objeto </a:t>
            </a:r>
            <a:r>
              <a:rPr lang="pt-BR" sz="2400" dirty="0" err="1"/>
              <a:t>contra-fóbico</a:t>
            </a:r>
            <a:r>
              <a:rPr lang="pt-BR" sz="2400" dirty="0"/>
              <a:t> [ para a mãe não precisar ter relações com o pai, o que é mais comum] e divide, mesmo ....................................................................</a:t>
            </a:r>
          </a:p>
        </p:txBody>
      </p:sp>
    </p:spTree>
    <p:extLst>
      <p:ext uri="{BB962C8B-B14F-4D97-AF65-F5344CB8AC3E}">
        <p14:creationId xmlns:p14="http://schemas.microsoft.com/office/powerpoint/2010/main" val="32843768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lvl="0"/>
            <a:r>
              <a:rPr lang="pt-BR" sz="2400" dirty="0"/>
              <a:t>adolescente, o leito de um dos pais. Alguns adolescentes descrevem a existência de toques, carícias, beliscões dissimulados.(...)</a:t>
            </a:r>
          </a:p>
          <a:p>
            <a:r>
              <a:rPr lang="pt-BR" sz="2400" dirty="0"/>
              <a:t>Todas estas relações, que devem ser qualificadas de perversas, perturbam gravemente a evolução afetiva e sexual da criança(...) (p. 283) </a:t>
            </a:r>
          </a:p>
          <a:p>
            <a:r>
              <a:rPr lang="pt-BR" sz="2400" dirty="0"/>
              <a:t>Acrescentamos: Ciúmes do pai com relação a filha que começa a namorar (versus o sentimento doloroso de que a filha começa a sair da família, que, por outro lado,  vai junto com o sentimento de “missão cumprida”)</a:t>
            </a:r>
          </a:p>
          <a:p>
            <a:endParaRPr lang="pt-BR" sz="2400" dirty="0"/>
          </a:p>
          <a:p>
            <a:pPr marL="0" lvl="0" indent="0">
              <a:buNone/>
            </a:pPr>
            <a:endParaRPr lang="pt-BR" sz="2400" dirty="0"/>
          </a:p>
          <a:p>
            <a:pPr lvl="0"/>
            <a:endParaRPr lang="pt-BR" sz="2400" dirty="0"/>
          </a:p>
          <a:p>
            <a:pPr>
              <a:buNone/>
            </a:pPr>
            <a:endParaRPr lang="pt-BR" dirty="0"/>
          </a:p>
        </p:txBody>
      </p:sp>
    </p:spTree>
    <p:extLst>
      <p:ext uri="{BB962C8B-B14F-4D97-AF65-F5344CB8AC3E}">
        <p14:creationId xmlns:p14="http://schemas.microsoft.com/office/powerpoint/2010/main" val="2793081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92954-04E5-D77E-992F-DCCCA78F8FB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AB88C5-EC44-E4AB-F79F-93C2D9EB2DD5}"/>
              </a:ext>
            </a:extLst>
          </p:cNvPr>
          <p:cNvSpPr>
            <a:spLocks noGrp="1"/>
          </p:cNvSpPr>
          <p:nvPr>
            <p:ph idx="1"/>
          </p:nvPr>
        </p:nvSpPr>
        <p:spPr/>
        <p:txBody>
          <a:bodyPr>
            <a:normAutofit/>
          </a:bodyPr>
          <a:lstStyle/>
          <a:p>
            <a:pPr marL="0" indent="0">
              <a:buNone/>
            </a:pPr>
            <a:r>
              <a:rPr lang="pt-BR" sz="5400" dirty="0"/>
              <a:t>A questão do abuso sexual na tradição freudiana</a:t>
            </a:r>
          </a:p>
        </p:txBody>
      </p:sp>
    </p:spTree>
    <p:extLst>
      <p:ext uri="{BB962C8B-B14F-4D97-AF65-F5344CB8AC3E}">
        <p14:creationId xmlns:p14="http://schemas.microsoft.com/office/powerpoint/2010/main" val="904028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dirty="0"/>
              <a:t> Inicialmente Freud acreditou que a causa das neuroses vinha de abuso sexual</a:t>
            </a:r>
          </a:p>
          <a:p>
            <a:r>
              <a:rPr lang="pt-BR" dirty="0"/>
              <a:t>“Teoria elaborada por Freud entre 1985 e 1987, e ulteriormente abandonada, que atribui à recordação de cenas sexuais de sedução o papel determinante na etiologia das psiconeuroses” (extraído do Vocabulário de Psicanálise de Laplanche´- capitulo “sedução”, p 610)</a:t>
            </a:r>
          </a:p>
        </p:txBody>
      </p:sp>
    </p:spTree>
    <p:extLst>
      <p:ext uri="{BB962C8B-B14F-4D97-AF65-F5344CB8AC3E}">
        <p14:creationId xmlns:p14="http://schemas.microsoft.com/office/powerpoint/2010/main" val="33857385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“O traumatismo se produz em dois tempos separados um do outro pela puberdade. O primeiro tempo, o da sedução propriamente dita, é por Freud caracterizado como acontecimento sexual ‘pré-sexual’; o acontecimento sexual é aduzido do exterior a um individuo que, pelo seu lado, é ainda incapaz de emoções sexuais.(...) só num segundo tempo um novo acontecimento, que  não implica necessariamente um significado sexual em si mesmo, vem evocar por alguns traços associativos a recordação do primeiro”( idem, p. 610-611) [ o que Freud chama de ‘sedução’ seria hoje o abuso sexual]</a:t>
            </a:r>
          </a:p>
          <a:p>
            <a:pPr marL="0" indent="0">
              <a:buNone/>
            </a:pPr>
            <a:endParaRPr lang="pt-BR" dirty="0"/>
          </a:p>
          <a:p>
            <a:endParaRPr lang="pt-BR" dirty="0"/>
          </a:p>
        </p:txBody>
      </p:sp>
    </p:spTree>
    <p:extLst>
      <p:ext uri="{BB962C8B-B14F-4D97-AF65-F5344CB8AC3E}">
        <p14:creationId xmlns:p14="http://schemas.microsoft.com/office/powerpoint/2010/main" val="38270162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 ( o individuo) a suporta [a sedução] sem que ela possa evocar nela qualquer resposta(...): o estado de passividade é correlativo de uma não-preparação, a sedução produz um ‘pavor sexual’”(p 611)</a:t>
            </a:r>
          </a:p>
          <a:p>
            <a:pPr marL="0" indent="0">
              <a:buNone/>
            </a:pPr>
            <a:r>
              <a:rPr lang="pt-BR" dirty="0"/>
              <a:t>	 O abandono da teoria,  na carta a </a:t>
            </a:r>
            <a:r>
              <a:rPr lang="pt-BR" dirty="0" err="1"/>
              <a:t>Fliess</a:t>
            </a:r>
            <a:r>
              <a:rPr lang="pt-BR" dirty="0"/>
              <a:t> [de 21/09/1987]: “’Tenho de te confiar imediatamente o grande segredo que lentamente em mim se iluminou no decorrer dos últimos meses. Já não acredito na minha </a:t>
            </a:r>
            <a:r>
              <a:rPr lang="pt-BR" i="1" dirty="0"/>
              <a:t>neurótica’. </a:t>
            </a:r>
            <a:r>
              <a:rPr lang="pt-BR" u="sng" dirty="0"/>
              <a:t>” (idem). </a:t>
            </a:r>
            <a:r>
              <a:rPr lang="pt-BR" dirty="0"/>
              <a:t>As “neuróticas” eram as pacientes que diziam ter sido abusados pelo pai</a:t>
            </a:r>
            <a:r>
              <a:rPr lang="pt-BR" u="sng" dirty="0"/>
              <a:t> </a:t>
            </a:r>
          </a:p>
          <a:p>
            <a:pPr marL="0" indent="0">
              <a:buNone/>
            </a:pPr>
            <a:r>
              <a:rPr lang="pt-BR" dirty="0"/>
              <a:t>3. Hoje, desperta nossa atenção que na próxima carta a </a:t>
            </a:r>
            <a:r>
              <a:rPr lang="pt-BR" dirty="0" err="1"/>
              <a:t>Fliess</a:t>
            </a:r>
            <a:r>
              <a:rPr lang="pt-BR" dirty="0"/>
              <a:t>, apenas  24 dias depois, Freud fala pela primeira vez em complexo de Édipo: </a:t>
            </a:r>
          </a:p>
          <a:p>
            <a:pPr marL="0" indent="0">
              <a:buNone/>
            </a:pPr>
            <a:endParaRPr lang="pt-BR" u="sng" dirty="0"/>
          </a:p>
        </p:txBody>
      </p:sp>
    </p:spTree>
    <p:extLst>
      <p:ext uri="{BB962C8B-B14F-4D97-AF65-F5344CB8AC3E}">
        <p14:creationId xmlns:p14="http://schemas.microsoft.com/office/powerpoint/2010/main" val="4038276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t>“Veio-me a mente apenas uma ideia geral que tenha valor geral. Encontrei em mim, como em toda parte, sentimentos de amor pela minha mãe e de ciúmes do meu pai, sentimentos que são, penso, comuns a todos jovens que se tornaram histéricos. Se é bem assim, compreendemos, a despeito de todas as objeções racionais que se opõem a hipótese de uma inexorável fatalidade, o efeito intenso do Édipo Rei”</a:t>
            </a:r>
          </a:p>
          <a:p>
            <a:r>
              <a:rPr lang="pt-BR" dirty="0"/>
              <a:t>Nestas palavras vemos que a ideia de Freud não veio de uma hora para outra, mas foi se alicerçando por um tempo em observações. Por que não a comunicou antes a seu amigo e confidente </a:t>
            </a:r>
            <a:r>
              <a:rPr lang="pt-BR" dirty="0" err="1"/>
              <a:t>Fliess</a:t>
            </a:r>
            <a:r>
              <a:rPr lang="pt-BR" dirty="0"/>
              <a:t>, e o fez   24 dias após ter desacreditado suas pacientes? Vamos procurar responder mais adiante</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40146010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lgn="just">
              <a:buNone/>
            </a:pPr>
            <a:r>
              <a:rPr lang="pt-BR" dirty="0"/>
              <a:t> Apenas em 1910, Freud concebe que eram fantasias de sua pacientes:</a:t>
            </a:r>
          </a:p>
          <a:p>
            <a:pPr algn="just"/>
            <a:r>
              <a:rPr lang="pt-BR" dirty="0"/>
              <a:t>“Quando então tive que reconhecer que estas cenas de sedução não tinham nunca acontecido e que eram somente fantasias”</a:t>
            </a:r>
          </a:p>
          <a:p>
            <a:pPr algn="just"/>
            <a:r>
              <a:rPr lang="pt-BR" dirty="0"/>
              <a:t>A fantasia de sedução se formaria na cabeça da criança confundida com a realidade porque a criança não difere ainda bem a fantasia da realidade. E depois o adulto relembra-se desta fantasia como se fosse real&gt;&gt;. Isto não tem sentido em fases posteriores da vida onde a fantasia (devaneios) se distingue da realidade. Quando Freud dizia que a fantasia podia tomar o lugar da realidade valia só para uma criança pequena. </a:t>
            </a:r>
          </a:p>
          <a:p>
            <a:pPr algn="just"/>
            <a:endParaRPr lang="pt-BR" dirty="0"/>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1594853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lgn="just">
              <a:buNone/>
            </a:pPr>
            <a:r>
              <a:rPr lang="pt-BR" dirty="0"/>
              <a:t>Por fim, Freud reconheceu mais tarde, em 1925, que com os fantasmas de sedução tinha ... </a:t>
            </a:r>
            <a:r>
              <a:rPr lang="pt-BR" u="sng" dirty="0"/>
              <a:t>‘pela primeira vez encontrado o complexo de Édipo’”(</a:t>
            </a:r>
            <a:r>
              <a:rPr lang="pt-BR" dirty="0"/>
              <a:t>Laplanche, p.613)</a:t>
            </a:r>
          </a:p>
          <a:p>
            <a:pPr marL="0" indent="0">
              <a:buNone/>
            </a:pPr>
            <a:r>
              <a:rPr lang="pt-BR" dirty="0"/>
              <a:t>	Palavras de Freud em 1925, em </a:t>
            </a:r>
            <a:r>
              <a:rPr lang="pt-BR" i="1" dirty="0"/>
              <a:t>Minha vida e a psicanálise</a:t>
            </a:r>
            <a:r>
              <a:rPr lang="pt-BR" dirty="0"/>
              <a:t>:” Não creio ainda hoje ter imposto, “sugerido”, a minhas pacientes estas fantasias de sedução. Eu tinha encontrado aqui pela primeira vez o complexo de Édipo, mas sobre um disfarce tão fantástico que eu não reconhecia ainda” </a:t>
            </a:r>
          </a:p>
          <a:p>
            <a:pPr marL="0" indent="0">
              <a:buNone/>
            </a:pPr>
            <a:r>
              <a:rPr lang="pt-BR" dirty="0"/>
              <a:t> </a:t>
            </a:r>
            <a:r>
              <a:rPr lang="pt-BR" u="sng" dirty="0">
                <a:effectLst>
                  <a:outerShdw blurRad="38100" dist="38100" dir="2700000" algn="tl">
                    <a:srgbClr val="000000">
                      <a:alpha val="43137"/>
                    </a:srgbClr>
                  </a:outerShdw>
                </a:effectLst>
              </a:rPr>
              <a:t>Aqui surge um problema sério </a:t>
            </a:r>
            <a:r>
              <a:rPr lang="pt-BR" dirty="0"/>
              <a:t>: se a fantasia de abuso sexual é fruto do complexo de Édipo da menina, o menino, que também tem complexo de Édipo, logicamente deveria então ter a fantasia que sua mãe abusou sexualmente dele. Mas Freud e seus seguidores até Lacan nunca levantaram a questão.</a:t>
            </a:r>
          </a:p>
          <a:p>
            <a:endParaRPr lang="pt-BR" dirty="0"/>
          </a:p>
          <a:p>
            <a:endParaRPr lang="pt-BR" dirty="0"/>
          </a:p>
        </p:txBody>
      </p:sp>
    </p:spTree>
    <p:extLst>
      <p:ext uri="{BB962C8B-B14F-4D97-AF65-F5344CB8AC3E}">
        <p14:creationId xmlns:p14="http://schemas.microsoft.com/office/powerpoint/2010/main" val="20160813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buNone/>
            </a:pPr>
            <a:r>
              <a:rPr lang="pt-BR" dirty="0"/>
              <a:t>7. Antes de dizer que a fantasia de abuso era fruto do complexo de Édipo, Freud preparou digamos o terreno. Em 1917, desenvolveu, na </a:t>
            </a:r>
            <a:r>
              <a:rPr lang="pt-BR" i="1" dirty="0"/>
              <a:t>Introdução a Psicanálise , </a:t>
            </a:r>
            <a:r>
              <a:rPr lang="pt-BR" dirty="0"/>
              <a:t>que as mais típicas de nossas fantasias as herdamos de fatos ocorridos na pré-história da humanidade. São as </a:t>
            </a:r>
            <a:r>
              <a:rPr lang="pt-BR" dirty="0" err="1"/>
              <a:t>protofantasias</a:t>
            </a:r>
            <a:r>
              <a:rPr lang="pt-BR" dirty="0"/>
              <a:t> (ou fantasias primitivas):</a:t>
            </a:r>
          </a:p>
        </p:txBody>
      </p:sp>
    </p:spTree>
    <p:extLst>
      <p:ext uri="{BB962C8B-B14F-4D97-AF65-F5344CB8AC3E}">
        <p14:creationId xmlns:p14="http://schemas.microsoft.com/office/powerpoint/2010/main" val="2609984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04A242-21F8-41A6-BB46-0E84F0CEC05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ED76FF8-553A-4942-A2D0-DA27F125B4D8}"/>
              </a:ext>
            </a:extLst>
          </p:cNvPr>
          <p:cNvSpPr>
            <a:spLocks noGrp="1"/>
          </p:cNvSpPr>
          <p:nvPr>
            <p:ph idx="1"/>
          </p:nvPr>
        </p:nvSpPr>
        <p:spPr/>
        <p:txBody>
          <a:bodyPr>
            <a:normAutofit lnSpcReduction="10000"/>
          </a:bodyPr>
          <a:lstStyle/>
          <a:p>
            <a:pPr marL="0" indent="0">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.......Normalmente culmina com o pedófilo  dizendo para ela não contar para ninguém. Isto inverte o mundo da criança, pois se é feito longe do olhar dos outros, se ela  não  deve contar para ninguém, então é  uma coisa moralmente errada, mas até agora a criança aprendeu que os adultos,  e mesmo os adolescentes, ensinam o que é certo, a educam para o futuro. Mesmo quando apanha, é transmitido que é para seu bem. </a:t>
            </a:r>
          </a:p>
          <a:p>
            <a:endParaRPr lang="pt-BR" dirty="0"/>
          </a:p>
        </p:txBody>
      </p:sp>
    </p:spTree>
    <p:extLst>
      <p:ext uri="{BB962C8B-B14F-4D97-AF65-F5344CB8AC3E}">
        <p14:creationId xmlns:p14="http://schemas.microsoft.com/office/powerpoint/2010/main" val="33961111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algn="just"/>
            <a:r>
              <a:rPr lang="pt-BR" dirty="0"/>
              <a:t>“Tenho pronta uma resposta, a qual sei que lhes parecerá audaciosa. Acredito que essas fantasias primitivas, como prefiro denominá-las, e, sem dúvida, também algumas outras, constituem um acervo filogenético. Nelas, o indivíduo entra em contato, além de sua própria experiência, com a experiência primeva naqueles pontos nos quais sua própria experiência foi demasiado rudimentar.)........</a:t>
            </a:r>
          </a:p>
        </p:txBody>
      </p:sp>
    </p:spTree>
    <p:extLst>
      <p:ext uri="{BB962C8B-B14F-4D97-AF65-F5344CB8AC3E}">
        <p14:creationId xmlns:p14="http://schemas.microsoft.com/office/powerpoint/2010/main" val="28796074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F96D0-9348-3A59-F0CC-F8AB2055627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9762B1A-FC3E-C4B8-6F4D-F19559A045BD}"/>
              </a:ext>
            </a:extLst>
          </p:cNvPr>
          <p:cNvSpPr>
            <a:spLocks noGrp="1"/>
          </p:cNvSpPr>
          <p:nvPr>
            <p:ph idx="1"/>
          </p:nvPr>
        </p:nvSpPr>
        <p:spPr/>
        <p:txBody>
          <a:bodyPr>
            <a:normAutofit fontScale="92500" lnSpcReduction="10000"/>
          </a:bodyPr>
          <a:lstStyle/>
          <a:p>
            <a:pPr marL="0" indent="0">
              <a:buNone/>
            </a:pPr>
            <a:r>
              <a:rPr lang="pt-BR" dirty="0"/>
              <a:t>..... Parece-me bem possível que todas as coisas que nos são relatadas hoje em dia, na análise, como fantasia - </a:t>
            </a:r>
            <a:r>
              <a:rPr lang="pt-BR" u="sng" dirty="0"/>
              <a:t>sedução de crianças [</a:t>
            </a:r>
            <a:r>
              <a:rPr lang="pt-BR" dirty="0"/>
              <a:t>sublinhado por mim], surgimento da excitação sexual por observar o coito dos pais, ameaça de castração - foram, em determinada época, ocorrências reais dos tempos primitivos da família humana, e que as crianças, em suas fantasias, simplesmente preenchem os brancos da verdade individual com a verdade pré-histórica.” (Freud, Conferências introdutórias)</a:t>
            </a:r>
          </a:p>
        </p:txBody>
      </p:sp>
    </p:spTree>
    <p:extLst>
      <p:ext uri="{BB962C8B-B14F-4D97-AF65-F5344CB8AC3E}">
        <p14:creationId xmlns:p14="http://schemas.microsoft.com/office/powerpoint/2010/main" val="22528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Conforme Freud desenvolve em Totem e Tabu de 1912, nessa família primitiva (ou horda primitiva) o pai praticava sexo com sua parceira e com suas filhas, castrava ou expulsava os filhos de sexo masculino. Estes teriam se juntado, matado o pai e criado a sociedade humana com a proibição do incesto.</a:t>
            </a:r>
          </a:p>
          <a:p>
            <a:pPr marL="0" indent="0">
              <a:buNone/>
            </a:pPr>
            <a:r>
              <a:rPr lang="pt-BR" dirty="0"/>
              <a:t>Nesta família primitiva encontramos o incesto pai-filha, mas não o incesto mãe –filho. A herança filogenética destes acontecimentos arcaicos tem mais força do que os acontecimentos da vida real, por isso que só encontramos fantasias de sedução pai-filha. </a:t>
            </a:r>
            <a:r>
              <a:rPr lang="pt-BR" dirty="0">
                <a:effectLst>
                  <a:outerShdw blurRad="38100" dist="38100" dir="2700000" algn="tl">
                    <a:srgbClr val="000000">
                      <a:alpha val="43137"/>
                    </a:srgbClr>
                  </a:outerShdw>
                </a:effectLst>
              </a:rPr>
              <a:t>Se esta família primitiva nunca tivesse existido, todo arcabouço teórico de Freud, sobre a sexualidade infantil e o complexo de Édipo,  desmoronaria</a:t>
            </a:r>
          </a:p>
        </p:txBody>
      </p:sp>
    </p:spTree>
    <p:extLst>
      <p:ext uri="{BB962C8B-B14F-4D97-AF65-F5344CB8AC3E}">
        <p14:creationId xmlns:p14="http://schemas.microsoft.com/office/powerpoint/2010/main" val="7210452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D4997-84C1-EE41-5775-B859AA211F8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A69A34A-864F-8C51-DC44-2F4134970AC5}"/>
              </a:ext>
            </a:extLst>
          </p:cNvPr>
          <p:cNvSpPr>
            <a:spLocks noGrp="1"/>
          </p:cNvSpPr>
          <p:nvPr>
            <p:ph idx="1"/>
          </p:nvPr>
        </p:nvSpPr>
        <p:spPr/>
        <p:txBody>
          <a:bodyPr/>
          <a:lstStyle/>
          <a:p>
            <a:pPr marL="0" indent="0">
              <a:buNone/>
            </a:pPr>
            <a:r>
              <a:rPr lang="pt-BR" dirty="0"/>
              <a:t> Freud nunca apresentou evidências da existência desta família primitiva e hoje sabemos que, entre mamíferos,  machos, que convivem com sua cria desde cedo, não praticam incesto. O mesmo acontece com seres humanos, conforme as palavra se </a:t>
            </a:r>
            <a:r>
              <a:rPr lang="pt-BR" dirty="0" err="1"/>
              <a:t>Mazet</a:t>
            </a:r>
            <a:r>
              <a:rPr lang="pt-BR" dirty="0"/>
              <a:t>: </a:t>
            </a:r>
          </a:p>
          <a:p>
            <a:endParaRPr lang="pt-BR" dirty="0"/>
          </a:p>
        </p:txBody>
      </p:sp>
    </p:spTree>
    <p:extLst>
      <p:ext uri="{BB962C8B-B14F-4D97-AF65-F5344CB8AC3E}">
        <p14:creationId xmlns:p14="http://schemas.microsoft.com/office/powerpoint/2010/main" val="13142567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a:buNone/>
            </a:pPr>
            <a:endParaRPr lang="pt-BR" dirty="0"/>
          </a:p>
          <a:p>
            <a:pPr>
              <a:buNone/>
            </a:pPr>
            <a:r>
              <a:rPr lang="pt-BR" dirty="0"/>
              <a:t>    “ Assim, Seymour e Hilda Parker (1986) fizeram uma série de entrevistas em profundidade com 54 pais incestuosos e 56 não incestuosos. Esses autores descobriram que a diferença mais importante entre os dois grupos residia no fato de que os pais incestuosos haviam passado um tempo mínimo com a filha, quando esta tinha menos de três anos de idade, neste período também participaram muito pouco dos cuidados físicos da criança. Já os pais do outro grupo faziam o contrário. (...) Vários experimentos sistemáticos realizados com chipanzés e mamíferos mostraram elevadas taxas de comportamento incestuoso entre pais que foram................................................................</a:t>
            </a:r>
          </a:p>
          <a:p>
            <a:pPr>
              <a:buNone/>
            </a:pPr>
            <a:endParaRPr lang="pt-BR" dirty="0"/>
          </a:p>
        </p:txBody>
      </p:sp>
    </p:spTree>
    <p:extLst>
      <p:ext uri="{BB962C8B-B14F-4D97-AF65-F5344CB8AC3E}">
        <p14:creationId xmlns:p14="http://schemas.microsoft.com/office/powerpoint/2010/main" val="27792472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lvl="0">
              <a:buNone/>
            </a:pPr>
            <a:r>
              <a:rPr lang="pt-BR" sz="2400" dirty="0"/>
              <a:t>.....separados do filhote fêmea desde o nascimento e voltaram a se reunir com a cria no final da primeira infância desta.” (Gabel, p. 207-208)</a:t>
            </a:r>
          </a:p>
          <a:p>
            <a:pPr lvl="0"/>
            <a:r>
              <a:rPr lang="pt-BR" sz="2400" dirty="0"/>
              <a:t>por isso,  a raridade de incesto mãe-filho ou filha (ela cuida do bebê) </a:t>
            </a:r>
          </a:p>
          <a:p>
            <a:pPr lvl="0"/>
            <a:r>
              <a:rPr lang="pt-BR" sz="2400" dirty="0"/>
              <a:t>e a grande freqüência de incesto com padrastos</a:t>
            </a:r>
          </a:p>
          <a:p>
            <a:pPr lvl="0"/>
            <a:r>
              <a:rPr lang="pt-BR" sz="2400" dirty="0"/>
              <a:t>Este dado sobre a questão do  incesto nos mamíferos em geral compromete a concepção de que o relato de abuso sexual poderia ser  fruto de fantasia. Ou o relato  é verdade  ou é mentira ou é  delírio,  mas não uma fantasia ( que , se existisse, só podia ter sido criada na infância, quando a fantasia podia ser confundida com a realidade.) </a:t>
            </a:r>
          </a:p>
          <a:p>
            <a:pPr lvl="0"/>
            <a:endParaRPr lang="pt-BR" sz="2400" dirty="0"/>
          </a:p>
          <a:p>
            <a:pPr>
              <a:buNone/>
            </a:pPr>
            <a:endParaRPr lang="pt-BR" dirty="0"/>
          </a:p>
        </p:txBody>
      </p:sp>
    </p:spTree>
    <p:extLst>
      <p:ext uri="{BB962C8B-B14F-4D97-AF65-F5344CB8AC3E}">
        <p14:creationId xmlns:p14="http://schemas.microsoft.com/office/powerpoint/2010/main" val="34685172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lvl="0" indent="0">
              <a:buNone/>
            </a:pPr>
            <a:r>
              <a:rPr lang="pt-BR" dirty="0"/>
              <a:t> Na concepção de Freud a sexualidade infantil na fase fálica, onde ocorre o Complexo de Édipo, só é diferente da sexualidade pós-pubertária,  porque nela só existe uma única zona erógena genital, o pênis e seu equivalente nas menina, o clitóris. </a:t>
            </a:r>
          </a:p>
          <a:p>
            <a:pPr marL="0" indent="0">
              <a:buNone/>
            </a:pPr>
            <a:r>
              <a:rPr lang="pt-BR" dirty="0"/>
              <a:t>“...a existência de uma ‘organização genital’ chamada fálica, antes do período de latência, </a:t>
            </a:r>
            <a:r>
              <a:rPr lang="pt-BR" u="sng" dirty="0"/>
              <a:t>com a única diferença </a:t>
            </a:r>
            <a:r>
              <a:rPr lang="pt-BR" dirty="0"/>
              <a:t>relativamente a organização genital pós-pubertária, de que para os dois sexos só um órgão genital conta: o falo” (Laplanche, Vocabulário, p241)</a:t>
            </a:r>
          </a:p>
          <a:p>
            <a:r>
              <a:rPr lang="pt-BR" dirty="0"/>
              <a:t>“A fase fálica corresponde ao momento culminante e ao declínio do complexo de Édipo” (Laplanche, vocabulário, p238)</a:t>
            </a:r>
          </a:p>
          <a:p>
            <a:pPr>
              <a:buNone/>
            </a:pPr>
            <a:endParaRPr lang="pt-BR" dirty="0"/>
          </a:p>
          <a:p>
            <a:endParaRPr lang="pt-BR" dirty="0"/>
          </a:p>
        </p:txBody>
      </p:sp>
    </p:spTree>
    <p:extLst>
      <p:ext uri="{BB962C8B-B14F-4D97-AF65-F5344CB8AC3E}">
        <p14:creationId xmlns:p14="http://schemas.microsoft.com/office/powerpoint/2010/main" val="656947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a:buNone/>
            </a:pPr>
            <a:r>
              <a:rPr lang="pt-BR" dirty="0"/>
              <a:t> </a:t>
            </a:r>
            <a:r>
              <a:rPr lang="pt-BR" sz="2800" dirty="0"/>
              <a:t>10. </a:t>
            </a:r>
            <a:r>
              <a:rPr lang="pt-BR" sz="2800" dirty="0" err="1"/>
              <a:t>Ferenczi</a:t>
            </a:r>
            <a:r>
              <a:rPr lang="pt-BR" sz="2800" dirty="0"/>
              <a:t>, que Freud considerou como sendo seu discípulo predileto, discordou de Freud com relação a compreensão do abuso sexual no artigo de 1933 </a:t>
            </a:r>
            <a:r>
              <a:rPr lang="pt-BR" sz="2800" i="1" dirty="0"/>
              <a:t>A confusão de línguas entre os adultos e as crianças; a linguagem da ternura e da paixão</a:t>
            </a:r>
            <a:r>
              <a:rPr lang="pt-BR" sz="2800" dirty="0"/>
              <a:t> (1933) </a:t>
            </a:r>
            <a:r>
              <a:rPr lang="pt-BR" sz="2800" dirty="0" err="1"/>
              <a:t>Ferenczi</a:t>
            </a:r>
            <a:r>
              <a:rPr lang="pt-BR" sz="2800" dirty="0"/>
              <a:t> escreve: </a:t>
            </a:r>
          </a:p>
          <a:p>
            <a:pPr lvl="0">
              <a:buNone/>
            </a:pPr>
            <a:r>
              <a:rPr lang="pt-BR" sz="2800" dirty="0"/>
              <a:t>  “As seduções incestuosas produzem-se habitualmente desta maneira; um adulto e uma criança se amam: a criança tem fantasias lúdicas, como de desempenhar um papel maternal em relação ao adulto...............................</a:t>
            </a:r>
          </a:p>
        </p:txBody>
      </p:sp>
    </p:spTree>
    <p:extLst>
      <p:ext uri="{BB962C8B-B14F-4D97-AF65-F5344CB8AC3E}">
        <p14:creationId xmlns:p14="http://schemas.microsoft.com/office/powerpoint/2010/main" val="21050515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lvl="0" indent="0">
              <a:buNone/>
            </a:pPr>
            <a:r>
              <a:rPr lang="pt-BR" dirty="0"/>
              <a:t>..... </a:t>
            </a:r>
            <a:r>
              <a:rPr lang="pt-BR" sz="2400" dirty="0"/>
              <a:t>Este jogo pode ganhar um contorno erótico, mas não obstante permanece sempre no nível da ternura. O mesmo não acontece com os adultos que têm predisposição psicopatológicas. Confundem a brincadeira da criança com os desejos de uma pessoa já sexualmente madura e deixam-se envolver em atos sexuais sem pensar nas consequências”, (citado por </a:t>
            </a:r>
            <a:r>
              <a:rPr lang="pt-BR" sz="2400" dirty="0" err="1"/>
              <a:t>Gabel</a:t>
            </a:r>
            <a:r>
              <a:rPr lang="pt-BR" sz="2400" dirty="0"/>
              <a:t>, p 50). “Seu primeiro movimento seria a recusa, o ódio, uma resistência violenta: ‘não, não, não quero,  é forte demais, dói, me deixe’. Isso ou algo parecido seria a reação imediata se não fosse inibida por um medo intenso. As crianças sentem-se física e moralmente indefesas, sua personalidade é ainda muito fraca para que protestem, mesmo em pensamento;.................................................................</a:t>
            </a:r>
          </a:p>
          <a:p>
            <a:pPr>
              <a:buNone/>
            </a:pPr>
            <a:endParaRPr lang="pt-BR" sz="2400" dirty="0"/>
          </a:p>
        </p:txBody>
      </p:sp>
    </p:spTree>
    <p:extLst>
      <p:ext uri="{BB962C8B-B14F-4D97-AF65-F5344CB8AC3E}">
        <p14:creationId xmlns:p14="http://schemas.microsoft.com/office/powerpoint/2010/main" val="16578473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lvl="0"/>
            <a:r>
              <a:rPr lang="pt-BR" dirty="0"/>
              <a:t>a força e a autoridade esmagadora dos adultos as emudecem e podem até fazê-la perder a consciência. Mas  esse medo quando atinge seu ápice obrigam-nas a se submeterem automaticamente á vontade do agressor, adivinhando seu menor desejo, a obedecer, esquecendo-se completamente e a identificar-se totalmente ao agressor” (Ferenczi, citado por Gabel, p. 50) </a:t>
            </a:r>
          </a:p>
        </p:txBody>
      </p:sp>
    </p:spTree>
    <p:extLst>
      <p:ext uri="{BB962C8B-B14F-4D97-AF65-F5344CB8AC3E}">
        <p14:creationId xmlns:p14="http://schemas.microsoft.com/office/powerpoint/2010/main" val="286765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82A324-8AD5-61A5-8540-9CB0CC7F1F4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E9E617C-859A-743B-ADAE-9CDDA07E595B}"/>
              </a:ext>
            </a:extLst>
          </p:cNvPr>
          <p:cNvSpPr>
            <a:spLocks noGrp="1"/>
          </p:cNvSpPr>
          <p:nvPr>
            <p:ph idx="1"/>
          </p:nvPr>
        </p:nvSpPr>
        <p:spPr/>
        <p:txBody>
          <a:bodyPr>
            <a:noAutofit/>
          </a:bodyPr>
          <a:lstStyle/>
          <a:p>
            <a:pPr marL="0" indent="0">
              <a:buNone/>
            </a:pPr>
            <a:r>
              <a:rPr lang="pt-BR" sz="2400" dirty="0">
                <a:latin typeface="Aptos" panose="020B0004020202020204" pitchFamily="34" charset="0"/>
              </a:rPr>
              <a:t>A confusão entre carinho e sexo provocada pelo pedófilo é óbvia no incesto. </a:t>
            </a: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No abuso sexual,  a criança é transportada para um mundo que não é seu: da sexualidade adulta (pós pubertária) (Ferenczi, 1988). </a:t>
            </a:r>
          </a:p>
          <a:p>
            <a:pPr marL="0" indent="0">
              <a:lnSpc>
                <a:spcPct val="115000"/>
              </a:lnSpc>
              <a:spcAft>
                <a:spcPts val="800"/>
              </a:spcAft>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      Vamos citar mais a frente  eloquentes passagens da psiquiatra francesa Muriel </a:t>
            </a:r>
            <a:r>
              <a:rPr lang="pt-BR" sz="24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dirty="0">
                <a:effectLst/>
                <a:latin typeface="Aptos" panose="020B0004020202020204" pitchFamily="34" charset="0"/>
                <a:ea typeface="Aptos" panose="020B0004020202020204" pitchFamily="34" charset="0"/>
                <a:cs typeface="Times New Roman" panose="02020603050405020304" pitchFamily="18" charset="0"/>
              </a:rPr>
              <a:t> sobre a experiência psicológica da criança. O prêmio Nobel da paz de 2018, </a:t>
            </a:r>
            <a:r>
              <a:rPr lang="pt-BR" sz="2400" dirty="0" err="1">
                <a:effectLst/>
                <a:latin typeface="Aptos" panose="020B0004020202020204" pitchFamily="34" charset="0"/>
                <a:ea typeface="Aptos" panose="020B0004020202020204" pitchFamily="34" charset="0"/>
                <a:cs typeface="Times New Roman" panose="02020603050405020304" pitchFamily="18" charset="0"/>
              </a:rPr>
              <a:t>Dr</a:t>
            </a:r>
            <a:r>
              <a:rPr lang="pt-BR" sz="2400" dirty="0">
                <a:effectLst/>
                <a:latin typeface="Aptos" panose="020B0004020202020204" pitchFamily="34" charset="0"/>
                <a:ea typeface="Aptos" panose="020B0004020202020204" pitchFamily="34" charset="0"/>
                <a:cs typeface="Times New Roman" panose="02020603050405020304" pitchFamily="18" charset="0"/>
              </a:rPr>
              <a:t> Denis </a:t>
            </a:r>
            <a:r>
              <a:rPr lang="pt-BR" sz="2400" dirty="0" err="1">
                <a:effectLst/>
                <a:latin typeface="Aptos" panose="020B0004020202020204" pitchFamily="34" charset="0"/>
                <a:ea typeface="Aptos" panose="020B0004020202020204" pitchFamily="34" charset="0"/>
                <a:cs typeface="Times New Roman" panose="02020603050405020304" pitchFamily="18" charset="0"/>
              </a:rPr>
              <a:t>Mukwege</a:t>
            </a:r>
            <a:r>
              <a:rPr lang="pt-BR" sz="2400" dirty="0">
                <a:effectLst/>
                <a:latin typeface="Aptos" panose="020B0004020202020204" pitchFamily="34" charset="0"/>
                <a:ea typeface="Aptos" panose="020B0004020202020204" pitchFamily="34" charset="0"/>
                <a:cs typeface="Times New Roman" panose="02020603050405020304" pitchFamily="18" charset="0"/>
              </a:rPr>
              <a:t>, médico ginecologista que se dedicou ao.........</a:t>
            </a:r>
            <a:endParaRPr lang="pt-BR" sz="2400" dirty="0">
              <a:latin typeface="Aptos" panose="020B0004020202020204" pitchFamily="34" charset="0"/>
            </a:endParaRPr>
          </a:p>
        </p:txBody>
      </p:sp>
    </p:spTree>
    <p:extLst>
      <p:ext uri="{BB962C8B-B14F-4D97-AF65-F5344CB8AC3E}">
        <p14:creationId xmlns:p14="http://schemas.microsoft.com/office/powerpoint/2010/main" val="365703705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indent="0">
              <a:buNone/>
            </a:pPr>
            <a:r>
              <a:rPr lang="pt-BR" sz="2400" dirty="0"/>
              <a:t> Laplanche: “Ferenczi descreveu como a sexualidade do adulta (a linguagem da paixão) operava verdadeiramente uma efração no mundo infantil (linguagem da ternura) </a:t>
            </a:r>
            <a:r>
              <a:rPr lang="pt-BR" sz="2400" u="sng" dirty="0"/>
              <a:t>O perigo desta renovação da teoria </a:t>
            </a:r>
            <a:r>
              <a:rPr lang="pt-BR" sz="2400" dirty="0"/>
              <a:t>da sedução estaria em voltar à noção pré-analítica da inocência sexual da criança...” (Laplanche, p 624)</a:t>
            </a:r>
          </a:p>
          <a:p>
            <a:pPr marL="0" indent="0">
              <a:buNone/>
            </a:pPr>
            <a:r>
              <a:rPr lang="pt-BR" sz="2400" dirty="0"/>
              <a:t>O artigo de Ferenczi ficou em “arquivo morto” até vir </a:t>
            </a:r>
            <a:r>
              <a:rPr lang="pt-BR" sz="2400" dirty="0" err="1"/>
              <a:t>Bowlby</a:t>
            </a:r>
            <a:r>
              <a:rPr lang="pt-BR" sz="2400" dirty="0"/>
              <a:t> e lhe dar razão</a:t>
            </a:r>
          </a:p>
          <a:p>
            <a:pPr marL="0" indent="0">
              <a:buNone/>
            </a:pPr>
            <a:r>
              <a:rPr lang="pt-BR" sz="2400" dirty="0"/>
              <a:t>	Qual das duas teorias está certa, de Freud ou de Ferenczi? Uma teoria nada pode contra a outra, somente os fatos. Vamos aos fatos. Quando criança voce pedia para teu pai trazer sorvete quando voltava para casa ou que sua mão ficasse com voce em vez de ir trabalhar? E então....................</a:t>
            </a:r>
          </a:p>
          <a:p>
            <a:endParaRPr lang="pt-BR" sz="2400" dirty="0"/>
          </a:p>
          <a:p>
            <a:endParaRPr lang="pt-BR" sz="2400" dirty="0"/>
          </a:p>
          <a:p>
            <a:endParaRPr lang="pt-BR" sz="2400" dirty="0"/>
          </a:p>
          <a:p>
            <a:endParaRPr lang="pt-BR" sz="2400" dirty="0"/>
          </a:p>
        </p:txBody>
      </p:sp>
    </p:spTree>
    <p:extLst>
      <p:ext uri="{BB962C8B-B14F-4D97-AF65-F5344CB8AC3E}">
        <p14:creationId xmlns:p14="http://schemas.microsoft.com/office/powerpoint/2010/main" val="34449429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Se uma criança tem amor  com ingrediente sexual por um dos pais,  ela é como um adulto  (ela é igual a Édipo adulto que desposou sua mãe), então ela iria gostar, e muito, das caricias sexuais que na vida real seu pai ou mãe teriam com ela, iria querer que se repetisse, pediria isto como pede um chocolate---neste caso deixaria de existir um abuso sexual. (“caso em que teríamos uma passagem ao ato mais nenhum trauma”– </a:t>
            </a:r>
            <a:r>
              <a:rPr lang="pt-BR" dirty="0" err="1"/>
              <a:t>Mazet</a:t>
            </a:r>
            <a:r>
              <a:rPr lang="pt-BR" dirty="0"/>
              <a:t>, p. 206 in Gabel). </a:t>
            </a:r>
            <a:r>
              <a:rPr lang="pt-BR" dirty="0">
                <a:effectLst>
                  <a:outerShdw blurRad="38100" dist="38100" dir="2700000" algn="tl">
                    <a:srgbClr val="000000">
                      <a:alpha val="43137"/>
                    </a:srgbClr>
                  </a:outerShdw>
                </a:effectLst>
              </a:rPr>
              <a:t>Ou é um ou é outro: se existe desejo sexual da criança dirigida a um dos pais, não existe abuso sexual proveniente dos pais, e se existe abuso sexual incestuoso, não existe Édipo na criança. </a:t>
            </a:r>
          </a:p>
          <a:p>
            <a:pPr marL="0" indent="0">
              <a:buNone/>
            </a:pPr>
            <a:endParaRPr lang="pt-BR" dirty="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val="38942687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buNone/>
            </a:pPr>
            <a:r>
              <a:rPr lang="pt-BR" dirty="0"/>
              <a:t>11. Por que coincidiu a introdução da sexualidade infantil, e a formulação do complexo de Édipo,  com o abandono da realidade do abuso sexual?Foi apenas uma coincidência no tempo? </a:t>
            </a:r>
            <a:r>
              <a:rPr lang="pt-BR" u="sng" dirty="0"/>
              <a:t>Levem em conta que uma coisa exclui a outra! </a:t>
            </a:r>
          </a:p>
          <a:p>
            <a:pPr marL="0" indent="0">
              <a:buNone/>
            </a:pPr>
            <a:r>
              <a:rPr lang="pt-BR" dirty="0"/>
              <a:t> </a:t>
            </a:r>
          </a:p>
        </p:txBody>
      </p:sp>
    </p:spTree>
    <p:extLst>
      <p:ext uri="{BB962C8B-B14F-4D97-AF65-F5344CB8AC3E}">
        <p14:creationId xmlns:p14="http://schemas.microsoft.com/office/powerpoint/2010/main" val="37400230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sz="3100" dirty="0">
                <a:effectLst>
                  <a:outerShdw blurRad="38100" dist="38100" dir="2700000" algn="tl">
                    <a:srgbClr val="000000">
                      <a:alpha val="43137"/>
                    </a:srgbClr>
                  </a:outerShdw>
                </a:effectLst>
              </a:rPr>
              <a:t>                                         Referências </a:t>
            </a:r>
          </a:p>
          <a:p>
            <a:r>
              <a:rPr lang="pt-BR" sz="3100" dirty="0" err="1"/>
              <a:t>Aubut</a:t>
            </a:r>
            <a:r>
              <a:rPr lang="pt-BR" sz="3100" dirty="0"/>
              <a:t> J. (1993) org.  </a:t>
            </a:r>
            <a:r>
              <a:rPr lang="pt-BR" sz="3100" dirty="0" err="1"/>
              <a:t>Les</a:t>
            </a:r>
            <a:r>
              <a:rPr lang="pt-BR" sz="3100" dirty="0"/>
              <a:t> </a:t>
            </a:r>
            <a:r>
              <a:rPr lang="pt-BR" sz="3100" dirty="0" err="1"/>
              <a:t>agresseurs</a:t>
            </a:r>
            <a:r>
              <a:rPr lang="pt-BR" sz="3100" dirty="0"/>
              <a:t> </a:t>
            </a:r>
            <a:r>
              <a:rPr lang="pt-BR" sz="3100" dirty="0" err="1"/>
              <a:t>sexuels</a:t>
            </a:r>
            <a:r>
              <a:rPr lang="pt-BR" sz="3100" dirty="0"/>
              <a:t>, Paris: Malone</a:t>
            </a:r>
          </a:p>
          <a:p>
            <a:r>
              <a:rPr lang="pt-BR" sz="3100" dirty="0" err="1"/>
              <a:t>Briere</a:t>
            </a:r>
            <a:r>
              <a:rPr lang="pt-BR" sz="3100" dirty="0"/>
              <a:t>, J (1996) </a:t>
            </a:r>
            <a:r>
              <a:rPr lang="pt-BR" sz="3100" dirty="0" err="1"/>
              <a:t>Therapy</a:t>
            </a:r>
            <a:r>
              <a:rPr lang="pt-BR" sz="3100" dirty="0"/>
              <a:t> for </a:t>
            </a:r>
            <a:r>
              <a:rPr lang="pt-BR" sz="3100" dirty="0" err="1"/>
              <a:t>adults</a:t>
            </a:r>
            <a:r>
              <a:rPr lang="pt-BR" sz="3100" dirty="0"/>
              <a:t> </a:t>
            </a:r>
            <a:r>
              <a:rPr lang="pt-BR" sz="3100" dirty="0" err="1"/>
              <a:t>molested</a:t>
            </a:r>
            <a:r>
              <a:rPr lang="pt-BR" sz="3100" dirty="0"/>
              <a:t> as </a:t>
            </a:r>
            <a:r>
              <a:rPr lang="pt-BR" sz="3100" dirty="0" err="1"/>
              <a:t>children</a:t>
            </a:r>
            <a:endParaRPr lang="pt-BR" sz="3100" dirty="0"/>
          </a:p>
          <a:p>
            <a:r>
              <a:rPr lang="pt-BR" sz="3100" dirty="0" err="1"/>
              <a:t>Dorais</a:t>
            </a:r>
            <a:r>
              <a:rPr lang="pt-BR" sz="3100" dirty="0"/>
              <a:t> M (2013) </a:t>
            </a:r>
            <a:r>
              <a:rPr lang="pt-BR" sz="3100" dirty="0" err="1"/>
              <a:t>Ça</a:t>
            </a:r>
            <a:r>
              <a:rPr lang="pt-BR" sz="3100" dirty="0"/>
              <a:t> </a:t>
            </a:r>
            <a:r>
              <a:rPr lang="pt-BR" sz="3100" dirty="0" err="1"/>
              <a:t>arrive</a:t>
            </a:r>
            <a:r>
              <a:rPr lang="pt-BR" sz="3100" dirty="0"/>
              <a:t> </a:t>
            </a:r>
            <a:r>
              <a:rPr lang="pt-BR" sz="3100" dirty="0" err="1"/>
              <a:t>aussi</a:t>
            </a:r>
            <a:r>
              <a:rPr lang="pt-BR" sz="3100" dirty="0"/>
              <a:t> </a:t>
            </a:r>
            <a:r>
              <a:rPr lang="pt-BR" sz="3100" dirty="0" err="1"/>
              <a:t>aux</a:t>
            </a:r>
            <a:r>
              <a:rPr lang="pt-BR" sz="3100" dirty="0"/>
              <a:t> garçons, Paris: Payot</a:t>
            </a:r>
          </a:p>
          <a:p>
            <a:r>
              <a:rPr lang="en-US" sz="3100" b="0" i="0" dirty="0">
                <a:solidFill>
                  <a:srgbClr val="222222"/>
                </a:solidFill>
                <a:effectLst/>
              </a:rPr>
              <a:t>Ferenczi, S. (1988). Confusion of tongues between adults and the child: The language of tenderness and of passion. </a:t>
            </a:r>
            <a:r>
              <a:rPr lang="en-US" sz="3100" b="0" i="1" dirty="0">
                <a:solidFill>
                  <a:srgbClr val="222222"/>
                </a:solidFill>
                <a:effectLst/>
              </a:rPr>
              <a:t>Contemporary psychoanalysis</a:t>
            </a:r>
            <a:r>
              <a:rPr lang="en-US" sz="3100" b="0" i="0" dirty="0">
                <a:solidFill>
                  <a:srgbClr val="222222"/>
                </a:solidFill>
                <a:effectLst/>
              </a:rPr>
              <a:t>, </a:t>
            </a:r>
            <a:r>
              <a:rPr lang="en-US" sz="3100" b="0" i="1" dirty="0">
                <a:solidFill>
                  <a:srgbClr val="222222"/>
                </a:solidFill>
                <a:effectLst/>
              </a:rPr>
              <a:t>24</a:t>
            </a:r>
            <a:r>
              <a:rPr lang="en-US" sz="3100" b="0" i="0" dirty="0">
                <a:solidFill>
                  <a:srgbClr val="222222"/>
                </a:solidFill>
                <a:effectLst/>
              </a:rPr>
              <a:t>(2), 196-206.</a:t>
            </a:r>
          </a:p>
          <a:p>
            <a:r>
              <a:rPr lang="pt-BR" sz="3100" dirty="0" err="1">
                <a:effectLst/>
                <a:ea typeface="Aptos" panose="020B0004020202020204" pitchFamily="34" charset="0"/>
                <a:cs typeface="Times New Roman" panose="02020603050405020304" pitchFamily="18" charset="0"/>
              </a:rPr>
              <a:t>Finkelhor</a:t>
            </a:r>
            <a:r>
              <a:rPr lang="pt-BR" sz="3100" dirty="0">
                <a:effectLst/>
                <a:ea typeface="Aptos" panose="020B0004020202020204" pitchFamily="34" charset="0"/>
                <a:cs typeface="Times New Roman" panose="02020603050405020304" pitchFamily="18" charset="0"/>
              </a:rPr>
              <a:t>, D. (2009). The </a:t>
            </a:r>
            <a:r>
              <a:rPr lang="pt-BR" sz="3100" dirty="0" err="1">
                <a:effectLst/>
                <a:ea typeface="Aptos" panose="020B0004020202020204" pitchFamily="34" charset="0"/>
                <a:cs typeface="Times New Roman" panose="02020603050405020304" pitchFamily="18" charset="0"/>
              </a:rPr>
              <a:t>prevention</a:t>
            </a:r>
            <a:r>
              <a:rPr lang="pt-BR" sz="3100" dirty="0">
                <a:effectLst/>
                <a:ea typeface="Aptos" panose="020B0004020202020204" pitchFamily="34" charset="0"/>
                <a:cs typeface="Times New Roman" panose="02020603050405020304" pitchFamily="18" charset="0"/>
              </a:rPr>
              <a:t> </a:t>
            </a:r>
            <a:r>
              <a:rPr lang="pt-BR" sz="3100" dirty="0" err="1">
                <a:effectLst/>
                <a:ea typeface="Aptos" panose="020B0004020202020204" pitchFamily="34" charset="0"/>
                <a:cs typeface="Times New Roman" panose="02020603050405020304" pitchFamily="18" charset="0"/>
              </a:rPr>
              <a:t>of</a:t>
            </a:r>
            <a:r>
              <a:rPr lang="pt-BR" sz="3100" dirty="0">
                <a:effectLst/>
                <a:ea typeface="Aptos" panose="020B0004020202020204" pitchFamily="34" charset="0"/>
                <a:cs typeface="Times New Roman" panose="02020603050405020304" pitchFamily="18" charset="0"/>
              </a:rPr>
              <a:t> </a:t>
            </a:r>
            <a:r>
              <a:rPr lang="pt-BR" sz="3100" dirty="0" err="1">
                <a:effectLst/>
                <a:ea typeface="Aptos" panose="020B0004020202020204" pitchFamily="34" charset="0"/>
                <a:cs typeface="Times New Roman" panose="02020603050405020304" pitchFamily="18" charset="0"/>
              </a:rPr>
              <a:t>childhood</a:t>
            </a:r>
            <a:r>
              <a:rPr lang="pt-BR" sz="3100" dirty="0">
                <a:effectLst/>
                <a:ea typeface="Aptos" panose="020B0004020202020204" pitchFamily="34" charset="0"/>
                <a:cs typeface="Times New Roman" panose="02020603050405020304" pitchFamily="18" charset="0"/>
              </a:rPr>
              <a:t> sexual abuse. </a:t>
            </a:r>
            <a:r>
              <a:rPr lang="pt-BR" sz="3100" i="1" dirty="0">
                <a:effectLst/>
                <a:ea typeface="Aptos" panose="020B0004020202020204" pitchFamily="34" charset="0"/>
                <a:cs typeface="Times New Roman" panose="02020603050405020304" pitchFamily="18" charset="0"/>
              </a:rPr>
              <a:t>The future </a:t>
            </a:r>
            <a:r>
              <a:rPr lang="pt-BR" sz="3100" i="1" dirty="0" err="1">
                <a:effectLst/>
                <a:ea typeface="Aptos" panose="020B0004020202020204" pitchFamily="34" charset="0"/>
                <a:cs typeface="Times New Roman" panose="02020603050405020304" pitchFamily="18" charset="0"/>
              </a:rPr>
              <a:t>of</a:t>
            </a:r>
            <a:r>
              <a:rPr lang="pt-BR" sz="3100" i="1" dirty="0">
                <a:effectLst/>
                <a:ea typeface="Aptos" panose="020B0004020202020204" pitchFamily="34" charset="0"/>
                <a:cs typeface="Times New Roman" panose="02020603050405020304" pitchFamily="18" charset="0"/>
              </a:rPr>
              <a:t> </a:t>
            </a:r>
            <a:r>
              <a:rPr lang="pt-BR" sz="3100" i="1" dirty="0" err="1">
                <a:effectLst/>
                <a:ea typeface="Aptos" panose="020B0004020202020204" pitchFamily="34" charset="0"/>
                <a:cs typeface="Times New Roman" panose="02020603050405020304" pitchFamily="18" charset="0"/>
              </a:rPr>
              <a:t>children</a:t>
            </a:r>
            <a:r>
              <a:rPr lang="pt-BR" sz="3100" dirty="0">
                <a:effectLst/>
                <a:ea typeface="Aptos" panose="020B0004020202020204" pitchFamily="34" charset="0"/>
                <a:cs typeface="Times New Roman" panose="02020603050405020304" pitchFamily="18" charset="0"/>
              </a:rPr>
              <a:t>, 169-194</a:t>
            </a:r>
            <a:endParaRPr lang="pt-BR" sz="3100" kern="100" dirty="0">
              <a:effectLst/>
              <a:ea typeface="Aptos" panose="020B0004020202020204" pitchFamily="34" charset="0"/>
              <a:cs typeface="Times New Roman" panose="02020603050405020304" pitchFamily="18" charset="0"/>
            </a:endParaRPr>
          </a:p>
          <a:p>
            <a:r>
              <a:rPr lang="pt-BR" sz="3100" kern="100" dirty="0" err="1">
                <a:effectLst/>
                <a:ea typeface="Aptos" panose="020B0004020202020204" pitchFamily="34" charset="0"/>
                <a:cs typeface="Times New Roman" panose="02020603050405020304" pitchFamily="18" charset="0"/>
              </a:rPr>
              <a:t>Finkelhor</a:t>
            </a:r>
            <a:r>
              <a:rPr lang="pt-BR" sz="3100" kern="100" dirty="0">
                <a:effectLst/>
                <a:ea typeface="Aptos" panose="020B0004020202020204" pitchFamily="34" charset="0"/>
                <a:cs typeface="Times New Roman" panose="02020603050405020304" pitchFamily="18" charset="0"/>
              </a:rPr>
              <a:t>, D. (2010). </a:t>
            </a:r>
            <a:r>
              <a:rPr lang="pt-BR" sz="3100" i="1" kern="100" dirty="0" err="1">
                <a:effectLst/>
                <a:ea typeface="Aptos" panose="020B0004020202020204" pitchFamily="34" charset="0"/>
                <a:cs typeface="Times New Roman" panose="02020603050405020304" pitchFamily="18" charset="0"/>
              </a:rPr>
              <a:t>Sexually</a:t>
            </a:r>
            <a:r>
              <a:rPr lang="pt-BR" sz="3100" i="1" kern="100" dirty="0">
                <a:effectLst/>
                <a:ea typeface="Aptos" panose="020B0004020202020204" pitchFamily="34" charset="0"/>
                <a:cs typeface="Times New Roman" panose="02020603050405020304" pitchFamily="18" charset="0"/>
              </a:rPr>
              <a:t> </a:t>
            </a:r>
            <a:r>
              <a:rPr lang="pt-BR" sz="3100" i="1" kern="100" dirty="0" err="1">
                <a:effectLst/>
                <a:ea typeface="Aptos" panose="020B0004020202020204" pitchFamily="34" charset="0"/>
                <a:cs typeface="Times New Roman" panose="02020603050405020304" pitchFamily="18" charset="0"/>
              </a:rPr>
              <a:t>victimized</a:t>
            </a:r>
            <a:r>
              <a:rPr lang="pt-BR" sz="3100" i="1" kern="100" dirty="0">
                <a:effectLst/>
                <a:ea typeface="Aptos" panose="020B0004020202020204" pitchFamily="34" charset="0"/>
                <a:cs typeface="Times New Roman" panose="02020603050405020304" pitchFamily="18" charset="0"/>
              </a:rPr>
              <a:t> </a:t>
            </a:r>
            <a:r>
              <a:rPr lang="pt-BR" sz="3100" i="1" kern="100" dirty="0" err="1">
                <a:effectLst/>
                <a:ea typeface="Aptos" panose="020B0004020202020204" pitchFamily="34" charset="0"/>
                <a:cs typeface="Times New Roman" panose="02020603050405020304" pitchFamily="18" charset="0"/>
              </a:rPr>
              <a:t>children</a:t>
            </a:r>
            <a:r>
              <a:rPr lang="pt-BR" sz="3100" kern="100" dirty="0">
                <a:effectLst/>
                <a:ea typeface="Aptos" panose="020B0004020202020204" pitchFamily="34" charset="0"/>
                <a:cs typeface="Times New Roman" panose="02020603050405020304" pitchFamily="18" charset="0"/>
              </a:rPr>
              <a:t>. Simon </a:t>
            </a:r>
            <a:r>
              <a:rPr lang="pt-BR" sz="3100" kern="100" dirty="0" err="1">
                <a:effectLst/>
                <a:ea typeface="Aptos" panose="020B0004020202020204" pitchFamily="34" charset="0"/>
                <a:cs typeface="Times New Roman" panose="02020603050405020304" pitchFamily="18" charset="0"/>
              </a:rPr>
              <a:t>and</a:t>
            </a:r>
            <a:r>
              <a:rPr lang="pt-BR" sz="3100" kern="100" dirty="0">
                <a:effectLst/>
                <a:ea typeface="Aptos" panose="020B0004020202020204" pitchFamily="34" charset="0"/>
                <a:cs typeface="Times New Roman" panose="02020603050405020304" pitchFamily="18" charset="0"/>
              </a:rPr>
              <a:t> Schuster.</a:t>
            </a:r>
          </a:p>
          <a:p>
            <a:endParaRPr lang="pt-BR" sz="3100" dirty="0"/>
          </a:p>
          <a:p>
            <a:pPr>
              <a:buNone/>
            </a:pPr>
            <a:endParaRPr lang="pt-BR" dirty="0"/>
          </a:p>
        </p:txBody>
      </p:sp>
    </p:spTree>
    <p:extLst>
      <p:ext uri="{BB962C8B-B14F-4D97-AF65-F5344CB8AC3E}">
        <p14:creationId xmlns:p14="http://schemas.microsoft.com/office/powerpoint/2010/main" val="41851948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5D6BC-F2B9-F878-3AF1-43D8AC3F15E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883BCB5-EFF1-CE50-784C-A8B3EDC9AF81}"/>
              </a:ext>
            </a:extLst>
          </p:cNvPr>
          <p:cNvSpPr>
            <a:spLocks noGrp="1"/>
          </p:cNvSpPr>
          <p:nvPr>
            <p:ph idx="1"/>
          </p:nvPr>
        </p:nvSpPr>
        <p:spPr/>
        <p:txBody>
          <a:bodyPr>
            <a:normAutofit fontScale="92500" lnSpcReduction="20000"/>
          </a:bodyPr>
          <a:lstStyle/>
          <a:p>
            <a:r>
              <a:rPr lang="pt-BR" sz="3200" dirty="0" err="1"/>
              <a:t>Fonagy</a:t>
            </a:r>
            <a:r>
              <a:rPr lang="pt-BR" sz="3200" dirty="0"/>
              <a:t>, P (2016), </a:t>
            </a:r>
            <a:r>
              <a:rPr lang="pt-BR" sz="3200" dirty="0" err="1"/>
              <a:t>Bateman</a:t>
            </a:r>
            <a:r>
              <a:rPr lang="pt-BR" sz="3200" dirty="0"/>
              <a:t>, A. </a:t>
            </a:r>
            <a:r>
              <a:rPr lang="pt-BR" sz="3200" dirty="0" err="1"/>
              <a:t>Mentalization-Based</a:t>
            </a:r>
            <a:r>
              <a:rPr lang="pt-BR" sz="3200" dirty="0"/>
              <a:t> </a:t>
            </a:r>
            <a:r>
              <a:rPr lang="pt-BR" sz="3200" dirty="0" err="1"/>
              <a:t>Treatment</a:t>
            </a:r>
            <a:r>
              <a:rPr lang="pt-BR" sz="3200" dirty="0"/>
              <a:t> for </a:t>
            </a:r>
            <a:r>
              <a:rPr lang="pt-BR" sz="3200" dirty="0" err="1"/>
              <a:t>Personality</a:t>
            </a:r>
            <a:r>
              <a:rPr lang="pt-BR" sz="3200" dirty="0"/>
              <a:t> </a:t>
            </a:r>
            <a:r>
              <a:rPr lang="pt-BR" sz="3200" dirty="0" err="1"/>
              <a:t>Disorders</a:t>
            </a:r>
            <a:r>
              <a:rPr lang="pt-BR" sz="3200" dirty="0"/>
              <a:t>: A </a:t>
            </a:r>
            <a:r>
              <a:rPr lang="pt-BR" sz="3200" dirty="0" err="1"/>
              <a:t>Practical</a:t>
            </a:r>
            <a:r>
              <a:rPr lang="pt-BR" sz="3200" dirty="0"/>
              <a:t> </a:t>
            </a:r>
            <a:r>
              <a:rPr lang="pt-BR" sz="3200" dirty="0" err="1"/>
              <a:t>Guide</a:t>
            </a:r>
            <a:r>
              <a:rPr lang="pt-BR" sz="3200" dirty="0"/>
              <a:t> . OUP Oxford. Edição  Kindle</a:t>
            </a:r>
          </a:p>
          <a:p>
            <a:r>
              <a:rPr lang="pt-BR" sz="3200" dirty="0"/>
              <a:t>Gabel M </a:t>
            </a:r>
            <a:r>
              <a:rPr lang="pt-BR" sz="3200" dirty="0" err="1"/>
              <a:t>org</a:t>
            </a:r>
            <a:r>
              <a:rPr lang="pt-BR" sz="3200" dirty="0"/>
              <a:t> Criança vitima de abuso sexual, São Paulo: </a:t>
            </a:r>
            <a:r>
              <a:rPr lang="pt-BR" sz="3200" dirty="0" err="1"/>
              <a:t>Summus</a:t>
            </a:r>
            <a:endParaRPr lang="pt-BR" sz="3200" dirty="0"/>
          </a:p>
          <a:p>
            <a:r>
              <a:rPr lang="pt-BR" sz="3200" dirty="0"/>
              <a:t>Laplanche L, </a:t>
            </a:r>
            <a:r>
              <a:rPr lang="pt-BR" sz="3200" dirty="0" err="1"/>
              <a:t>Pontalis</a:t>
            </a:r>
            <a:r>
              <a:rPr lang="pt-BR" sz="3200" dirty="0"/>
              <a:t> J-B, Vocabulário de psicanálise, São Paulo: </a:t>
            </a:r>
            <a:r>
              <a:rPr lang="pt-BR" sz="3200" dirty="0" err="1"/>
              <a:t>Martinz</a:t>
            </a:r>
            <a:r>
              <a:rPr lang="pt-BR" sz="3200" dirty="0"/>
              <a:t> Fontes</a:t>
            </a:r>
          </a:p>
          <a:p>
            <a:r>
              <a:rPr lang="pt-BR" sz="3200" b="0" i="0" dirty="0">
                <a:solidFill>
                  <a:srgbClr val="222222"/>
                </a:solidFill>
                <a:effectLst/>
              </a:rPr>
              <a:t>Levine, P. A. (1999). </a:t>
            </a:r>
            <a:r>
              <a:rPr lang="pt-BR" sz="3200" b="0" i="1" dirty="0">
                <a:solidFill>
                  <a:srgbClr val="222222"/>
                </a:solidFill>
                <a:effectLst/>
              </a:rPr>
              <a:t>O despertar do tigre curando o trauma</a:t>
            </a:r>
            <a:r>
              <a:rPr lang="pt-BR" sz="3200" b="0" i="0" dirty="0">
                <a:solidFill>
                  <a:srgbClr val="222222"/>
                </a:solidFill>
                <a:effectLst/>
              </a:rPr>
              <a:t>. Grupo Editorial </a:t>
            </a:r>
            <a:r>
              <a:rPr lang="pt-BR" sz="3200" b="0" i="0" dirty="0" err="1">
                <a:solidFill>
                  <a:srgbClr val="222222"/>
                </a:solidFill>
                <a:effectLst/>
              </a:rPr>
              <a:t>Summus</a:t>
            </a:r>
            <a:r>
              <a:rPr lang="pt-BR" sz="3200" b="0" i="0" dirty="0">
                <a:solidFill>
                  <a:srgbClr val="222222"/>
                </a:solidFill>
                <a:effectLst/>
              </a:rPr>
              <a:t>.</a:t>
            </a:r>
            <a:endParaRPr lang="pt-BR" sz="3200" dirty="0"/>
          </a:p>
          <a:p>
            <a:r>
              <a:rPr lang="pt-BR" sz="3200" dirty="0" err="1"/>
              <a:t>Manciaux</a:t>
            </a:r>
            <a:r>
              <a:rPr lang="pt-BR" sz="3200" dirty="0"/>
              <a:t> et al. (1997) </a:t>
            </a:r>
            <a:r>
              <a:rPr lang="pt-BR" sz="3200" i="1" dirty="0" err="1"/>
              <a:t>Enfances</a:t>
            </a:r>
            <a:r>
              <a:rPr lang="pt-BR" sz="3200" i="1" dirty="0"/>
              <a:t> </a:t>
            </a:r>
            <a:r>
              <a:rPr lang="pt-BR" sz="3200" i="1" dirty="0" err="1"/>
              <a:t>en</a:t>
            </a:r>
            <a:r>
              <a:rPr lang="pt-BR" sz="3200" i="1" dirty="0"/>
              <a:t> </a:t>
            </a:r>
            <a:r>
              <a:rPr lang="pt-BR" sz="3200" i="1" dirty="0" err="1"/>
              <a:t>danger</a:t>
            </a:r>
            <a:r>
              <a:rPr lang="pt-BR" sz="3200" i="1" dirty="0"/>
              <a:t>, Paris </a:t>
            </a:r>
            <a:r>
              <a:rPr lang="pt-BR" sz="3200" dirty="0"/>
              <a:t>: </a:t>
            </a:r>
            <a:r>
              <a:rPr lang="pt-BR" sz="3200" dirty="0" err="1"/>
              <a:t>Fleurus</a:t>
            </a:r>
            <a:endParaRPr lang="pt-BR" sz="3200" dirty="0"/>
          </a:p>
          <a:p>
            <a:pPr marL="0" indent="0">
              <a:buNone/>
            </a:pPr>
            <a:endParaRPr lang="pt-BR" sz="3200" dirty="0"/>
          </a:p>
          <a:p>
            <a:endParaRPr lang="pt-BR" dirty="0"/>
          </a:p>
        </p:txBody>
      </p:sp>
    </p:spTree>
    <p:extLst>
      <p:ext uri="{BB962C8B-B14F-4D97-AF65-F5344CB8AC3E}">
        <p14:creationId xmlns:p14="http://schemas.microsoft.com/office/powerpoint/2010/main" val="3284362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err="1"/>
              <a:t>Marcelli</a:t>
            </a:r>
            <a:r>
              <a:rPr lang="pt-BR" dirty="0"/>
              <a:t> &amp; </a:t>
            </a:r>
            <a:r>
              <a:rPr lang="pt-BR" dirty="0" err="1"/>
              <a:t>BracconierAdolescencia</a:t>
            </a:r>
            <a:r>
              <a:rPr lang="pt-BR" dirty="0"/>
              <a:t> e </a:t>
            </a:r>
            <a:r>
              <a:rPr lang="pt-BR" dirty="0" err="1"/>
              <a:t>psicoptotogia</a:t>
            </a:r>
            <a:r>
              <a:rPr lang="pt-BR" dirty="0"/>
              <a:t>, Artmed</a:t>
            </a:r>
          </a:p>
          <a:p>
            <a:r>
              <a:rPr lang="pt-BR" dirty="0" err="1"/>
              <a:t>Salmona</a:t>
            </a:r>
            <a:r>
              <a:rPr lang="pt-BR" dirty="0"/>
              <a:t> M ( 2013) Le livre </a:t>
            </a:r>
            <a:r>
              <a:rPr lang="pt-BR" dirty="0" err="1"/>
              <a:t>noir</a:t>
            </a:r>
            <a:r>
              <a:rPr lang="pt-BR" dirty="0"/>
              <a:t> </a:t>
            </a:r>
            <a:r>
              <a:rPr lang="pt-BR" dirty="0" err="1"/>
              <a:t>des</a:t>
            </a:r>
            <a:r>
              <a:rPr lang="pt-BR" dirty="0"/>
              <a:t> </a:t>
            </a:r>
            <a:r>
              <a:rPr lang="pt-BR" dirty="0" err="1"/>
              <a:t>violences</a:t>
            </a:r>
            <a:r>
              <a:rPr lang="pt-BR" dirty="0"/>
              <a:t> </a:t>
            </a:r>
            <a:r>
              <a:rPr lang="pt-BR" dirty="0" err="1"/>
              <a:t>sexuelles</a:t>
            </a:r>
            <a:r>
              <a:rPr lang="pt-BR" dirty="0"/>
              <a:t>, Paris: </a:t>
            </a:r>
            <a:r>
              <a:rPr lang="pt-BR" dirty="0" err="1"/>
              <a:t>Dunod</a:t>
            </a:r>
            <a:endParaRPr lang="pt-BR" dirty="0"/>
          </a:p>
          <a:p>
            <a:r>
              <a:rPr lang="pt-BR" dirty="0" err="1"/>
              <a:t>Salmona</a:t>
            </a:r>
            <a:r>
              <a:rPr lang="pt-BR" dirty="0"/>
              <a:t>, M (2015) </a:t>
            </a:r>
            <a:r>
              <a:rPr lang="pt-BR" dirty="0" err="1"/>
              <a:t>Violences</a:t>
            </a:r>
            <a:r>
              <a:rPr lang="pt-BR" dirty="0"/>
              <a:t> </a:t>
            </a:r>
            <a:r>
              <a:rPr lang="pt-BR" dirty="0" err="1"/>
              <a:t>sexuelles</a:t>
            </a:r>
            <a:r>
              <a:rPr lang="pt-BR" dirty="0"/>
              <a:t>, Paris: </a:t>
            </a:r>
            <a:r>
              <a:rPr lang="pt-BR" dirty="0" err="1"/>
              <a:t>Dunot</a:t>
            </a:r>
            <a:endParaRPr lang="pt-BR" dirty="0"/>
          </a:p>
          <a:p>
            <a:r>
              <a:rPr lang="fr-FR" b="0" i="0" dirty="0">
                <a:solidFill>
                  <a:srgbClr val="222222"/>
                </a:solidFill>
                <a:effectLst/>
                <a:latin typeface="Arial" panose="020B0604020202020204" pitchFamily="34" charset="0"/>
              </a:rPr>
              <a:t>Salmona, M. (2022). </a:t>
            </a:r>
            <a:r>
              <a:rPr lang="fr-FR" b="0" i="1" dirty="0">
                <a:solidFill>
                  <a:srgbClr val="222222"/>
                </a:solidFill>
                <a:effectLst/>
                <a:latin typeface="Arial" panose="020B0604020202020204" pitchFamily="34" charset="0"/>
              </a:rPr>
              <a:t>Le livre noir des violences sexuelles-3e éd</a:t>
            </a:r>
            <a:r>
              <a:rPr lang="fr-FR" b="0" i="0" dirty="0">
                <a:solidFill>
                  <a:srgbClr val="222222"/>
                </a:solidFill>
                <a:effectLst/>
                <a:latin typeface="Arial" panose="020B0604020202020204" pitchFamily="34" charset="0"/>
              </a:rPr>
              <a:t>. Dunod.</a:t>
            </a:r>
            <a:endParaRPr lang="pt-BR" dirty="0"/>
          </a:p>
          <a:p>
            <a:r>
              <a:rPr lang="pt-BR" dirty="0" err="1"/>
              <a:t>Sanderson</a:t>
            </a:r>
            <a:r>
              <a:rPr lang="pt-BR" dirty="0"/>
              <a:t> C (2008) Abuso sexual em crianças, São Paulo: </a:t>
            </a:r>
            <a:r>
              <a:rPr lang="pt-BR" dirty="0" err="1"/>
              <a:t>M.Books</a:t>
            </a:r>
            <a:r>
              <a:rPr lang="pt-BR" dirty="0"/>
              <a:t> </a:t>
            </a:r>
          </a:p>
          <a:p>
            <a:r>
              <a:rPr lang="pt-BR" dirty="0"/>
              <a:t>Van der </a:t>
            </a:r>
            <a:r>
              <a:rPr lang="pt-BR" dirty="0" err="1"/>
              <a:t>Kolk</a:t>
            </a:r>
            <a:r>
              <a:rPr lang="pt-BR" dirty="0"/>
              <a:t>, B. (2016) </a:t>
            </a:r>
            <a:r>
              <a:rPr lang="pt-BR" i="1" dirty="0"/>
              <a:t>The </a:t>
            </a:r>
            <a:r>
              <a:rPr lang="pt-BR" i="1" dirty="0" err="1"/>
              <a:t>body</a:t>
            </a:r>
            <a:r>
              <a:rPr lang="pt-BR" i="1" dirty="0"/>
              <a:t> </a:t>
            </a:r>
            <a:r>
              <a:rPr lang="pt-BR" i="1" dirty="0" err="1"/>
              <a:t>keeps</a:t>
            </a:r>
            <a:r>
              <a:rPr lang="pt-BR" i="1" dirty="0"/>
              <a:t> </a:t>
            </a:r>
            <a:r>
              <a:rPr lang="pt-BR" i="1" dirty="0" err="1"/>
              <a:t>the</a:t>
            </a:r>
            <a:r>
              <a:rPr lang="pt-BR" i="1" dirty="0"/>
              <a:t> score: </a:t>
            </a:r>
            <a:r>
              <a:rPr lang="pt-BR" i="1" dirty="0" err="1"/>
              <a:t>brain</a:t>
            </a:r>
            <a:r>
              <a:rPr lang="pt-BR" i="1" dirty="0"/>
              <a:t>, </a:t>
            </a:r>
            <a:r>
              <a:rPr lang="pt-BR" i="1" dirty="0" err="1"/>
              <a:t>mind</a:t>
            </a:r>
            <a:r>
              <a:rPr lang="pt-BR" i="1" dirty="0"/>
              <a:t> </a:t>
            </a:r>
            <a:r>
              <a:rPr lang="pt-BR" i="1" dirty="0" err="1"/>
              <a:t>and</a:t>
            </a:r>
            <a:r>
              <a:rPr lang="pt-BR" i="1" dirty="0"/>
              <a:t> </a:t>
            </a:r>
            <a:r>
              <a:rPr lang="pt-BR" i="1" dirty="0" err="1"/>
              <a:t>body</a:t>
            </a:r>
            <a:r>
              <a:rPr lang="pt-BR" i="1" dirty="0"/>
              <a:t> in </a:t>
            </a:r>
            <a:r>
              <a:rPr lang="pt-BR" i="1" dirty="0" err="1"/>
              <a:t>the</a:t>
            </a:r>
            <a:r>
              <a:rPr lang="pt-BR" i="1" dirty="0"/>
              <a:t> </a:t>
            </a:r>
            <a:r>
              <a:rPr lang="pt-BR" i="1" dirty="0" err="1"/>
              <a:t>healing</a:t>
            </a:r>
            <a:r>
              <a:rPr lang="pt-BR" i="1" dirty="0"/>
              <a:t> </a:t>
            </a:r>
            <a:r>
              <a:rPr lang="pt-BR" i="1" dirty="0" err="1"/>
              <a:t>of</a:t>
            </a:r>
            <a:r>
              <a:rPr lang="pt-BR" i="1" dirty="0"/>
              <a:t> trauma, </a:t>
            </a:r>
            <a:r>
              <a:rPr lang="pt-BR" i="1" dirty="0" err="1"/>
              <a:t>Penguin</a:t>
            </a:r>
            <a:r>
              <a:rPr lang="pt-BR" i="1" dirty="0"/>
              <a:t> Books</a:t>
            </a:r>
          </a:p>
          <a:p>
            <a:endParaRPr lang="pt-BR" dirty="0"/>
          </a:p>
        </p:txBody>
      </p:sp>
    </p:spTree>
    <p:extLst>
      <p:ext uri="{BB962C8B-B14F-4D97-AF65-F5344CB8AC3E}">
        <p14:creationId xmlns:p14="http://schemas.microsoft.com/office/powerpoint/2010/main" val="4763800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A46EE2-8984-2D22-224F-9ACFD964CD1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92DD071-F3B0-DE91-D476-6C6D21A76985}"/>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BR" sz="2400" b="0" i="0" u="none" strike="noStrike" kern="1200" cap="none" spc="0" normalizeH="0" baseline="0" noProof="0" dirty="0">
                <a:ln>
                  <a:noFill/>
                </a:ln>
                <a:solidFill>
                  <a:srgbClr val="222222"/>
                </a:solidFill>
                <a:effectLst/>
                <a:uLnTx/>
                <a:uFillTx/>
                <a:ea typeface="+mn-ea"/>
                <a:cs typeface="+mn-cs"/>
              </a:rPr>
              <a:t>Van </a:t>
            </a:r>
            <a:r>
              <a:rPr kumimoji="0" lang="pt-BR" sz="2400" b="0" i="0" u="none" strike="noStrike" kern="1200" cap="none" spc="0" normalizeH="0" baseline="0" noProof="0" dirty="0" err="1">
                <a:ln>
                  <a:noFill/>
                </a:ln>
                <a:solidFill>
                  <a:srgbClr val="222222"/>
                </a:solidFill>
                <a:effectLst/>
                <a:uLnTx/>
                <a:uFillTx/>
                <a:ea typeface="+mn-ea"/>
                <a:cs typeface="+mn-cs"/>
              </a:rPr>
              <a:t>Houdenhove</a:t>
            </a:r>
            <a:r>
              <a:rPr kumimoji="0" lang="pt-BR" sz="2400" b="0" i="0" u="none" strike="noStrike" kern="1200" cap="none" spc="0" normalizeH="0" baseline="0" noProof="0" dirty="0">
                <a:ln>
                  <a:noFill/>
                </a:ln>
                <a:solidFill>
                  <a:srgbClr val="222222"/>
                </a:solidFill>
                <a:effectLst/>
                <a:uLnTx/>
                <a:uFillTx/>
                <a:ea typeface="+mn-ea"/>
                <a:cs typeface="+mn-cs"/>
              </a:rPr>
              <a:t>, B., </a:t>
            </a:r>
            <a:r>
              <a:rPr kumimoji="0" lang="pt-BR" sz="2400" b="0" i="0" u="none" strike="noStrike" kern="1200" cap="none" spc="0" normalizeH="0" baseline="0" noProof="0" dirty="0" err="1">
                <a:ln>
                  <a:noFill/>
                </a:ln>
                <a:solidFill>
                  <a:srgbClr val="222222"/>
                </a:solidFill>
                <a:effectLst/>
                <a:uLnTx/>
                <a:uFillTx/>
                <a:ea typeface="+mn-ea"/>
                <a:cs typeface="+mn-cs"/>
              </a:rPr>
              <a:t>Neerinckx</a:t>
            </a:r>
            <a:r>
              <a:rPr kumimoji="0" lang="pt-BR" sz="2400" b="0" i="0" u="none" strike="noStrike" kern="1200" cap="none" spc="0" normalizeH="0" baseline="0" noProof="0" dirty="0">
                <a:ln>
                  <a:noFill/>
                </a:ln>
                <a:solidFill>
                  <a:srgbClr val="222222"/>
                </a:solidFill>
                <a:effectLst/>
                <a:uLnTx/>
                <a:uFillTx/>
                <a:ea typeface="+mn-ea"/>
                <a:cs typeface="+mn-cs"/>
              </a:rPr>
              <a:t>, E., </a:t>
            </a:r>
            <a:r>
              <a:rPr kumimoji="0" lang="pt-BR" sz="2400" b="0" i="0" u="none" strike="noStrike" kern="1200" cap="none" spc="0" normalizeH="0" baseline="0" noProof="0" dirty="0" err="1">
                <a:ln>
                  <a:noFill/>
                </a:ln>
                <a:solidFill>
                  <a:srgbClr val="222222"/>
                </a:solidFill>
                <a:effectLst/>
                <a:uLnTx/>
                <a:uFillTx/>
                <a:ea typeface="+mn-ea"/>
                <a:cs typeface="+mn-cs"/>
              </a:rPr>
              <a:t>Lysens</a:t>
            </a:r>
            <a:r>
              <a:rPr kumimoji="0" lang="pt-BR" sz="2400" b="0" i="0" u="none" strike="noStrike" kern="1200" cap="none" spc="0" normalizeH="0" baseline="0" noProof="0" dirty="0">
                <a:ln>
                  <a:noFill/>
                </a:ln>
                <a:solidFill>
                  <a:srgbClr val="222222"/>
                </a:solidFill>
                <a:effectLst/>
                <a:uLnTx/>
                <a:uFillTx/>
                <a:ea typeface="+mn-ea"/>
                <a:cs typeface="+mn-cs"/>
              </a:rPr>
              <a:t>, R., </a:t>
            </a:r>
            <a:r>
              <a:rPr kumimoji="0" lang="pt-BR" sz="2400" b="0" i="0" u="none" strike="noStrike" kern="1200" cap="none" spc="0" normalizeH="0" baseline="0" noProof="0" dirty="0" err="1">
                <a:ln>
                  <a:noFill/>
                </a:ln>
                <a:solidFill>
                  <a:srgbClr val="222222"/>
                </a:solidFill>
                <a:effectLst/>
                <a:uLnTx/>
                <a:uFillTx/>
                <a:ea typeface="+mn-ea"/>
                <a:cs typeface="+mn-cs"/>
              </a:rPr>
              <a:t>Vertommen</a:t>
            </a:r>
            <a:r>
              <a:rPr kumimoji="0" lang="pt-BR" sz="2400" b="0" i="0" u="none" strike="noStrike" kern="1200" cap="none" spc="0" normalizeH="0" baseline="0" noProof="0" dirty="0">
                <a:ln>
                  <a:noFill/>
                </a:ln>
                <a:solidFill>
                  <a:srgbClr val="222222"/>
                </a:solidFill>
                <a:effectLst/>
                <a:uLnTx/>
                <a:uFillTx/>
                <a:ea typeface="+mn-ea"/>
                <a:cs typeface="+mn-cs"/>
              </a:rPr>
              <a:t>, H., Van </a:t>
            </a:r>
            <a:r>
              <a:rPr kumimoji="0" lang="pt-BR" sz="2400" b="0" i="0" u="none" strike="noStrike" kern="1200" cap="none" spc="0" normalizeH="0" baseline="0" noProof="0" dirty="0" err="1">
                <a:ln>
                  <a:noFill/>
                </a:ln>
                <a:solidFill>
                  <a:srgbClr val="222222"/>
                </a:solidFill>
                <a:effectLst/>
                <a:uLnTx/>
                <a:uFillTx/>
                <a:ea typeface="+mn-ea"/>
                <a:cs typeface="+mn-cs"/>
              </a:rPr>
              <a:t>Houdenhove</a:t>
            </a:r>
            <a:r>
              <a:rPr kumimoji="0" lang="pt-BR" sz="2400" b="0" i="0" u="none" strike="noStrike" kern="1200" cap="none" spc="0" normalizeH="0" baseline="0" noProof="0" dirty="0">
                <a:ln>
                  <a:noFill/>
                </a:ln>
                <a:solidFill>
                  <a:srgbClr val="222222"/>
                </a:solidFill>
                <a:effectLst/>
                <a:uLnTx/>
                <a:uFillTx/>
                <a:ea typeface="+mn-ea"/>
                <a:cs typeface="+mn-cs"/>
              </a:rPr>
              <a:t>, L., </a:t>
            </a:r>
            <a:r>
              <a:rPr kumimoji="0" lang="pt-BR" sz="2400" b="0" i="0" u="none" strike="noStrike" kern="1200" cap="none" spc="0" normalizeH="0" baseline="0" noProof="0" dirty="0" err="1">
                <a:ln>
                  <a:noFill/>
                </a:ln>
                <a:solidFill>
                  <a:srgbClr val="222222"/>
                </a:solidFill>
                <a:effectLst/>
                <a:uLnTx/>
                <a:uFillTx/>
                <a:ea typeface="+mn-ea"/>
                <a:cs typeface="+mn-cs"/>
              </a:rPr>
              <a:t>Onghena</a:t>
            </a:r>
            <a:r>
              <a:rPr kumimoji="0" lang="pt-BR" sz="2400" b="0" i="0" u="none" strike="noStrike" kern="1200" cap="none" spc="0" normalizeH="0" baseline="0" noProof="0" dirty="0">
                <a:ln>
                  <a:noFill/>
                </a:ln>
                <a:solidFill>
                  <a:srgbClr val="222222"/>
                </a:solidFill>
                <a:effectLst/>
                <a:uLnTx/>
                <a:uFillTx/>
                <a:ea typeface="+mn-ea"/>
                <a:cs typeface="+mn-cs"/>
              </a:rPr>
              <a:t>, P., ... &amp; D’</a:t>
            </a:r>
            <a:r>
              <a:rPr kumimoji="0" lang="pt-BR" sz="2400" b="0" i="0" u="none" strike="noStrike" kern="1200" cap="none" spc="0" normalizeH="0" baseline="0" noProof="0" dirty="0" err="1">
                <a:ln>
                  <a:noFill/>
                </a:ln>
                <a:solidFill>
                  <a:srgbClr val="222222"/>
                </a:solidFill>
                <a:effectLst/>
                <a:uLnTx/>
                <a:uFillTx/>
                <a:ea typeface="+mn-ea"/>
                <a:cs typeface="+mn-cs"/>
              </a:rPr>
              <a:t>Hooghe</a:t>
            </a:r>
            <a:r>
              <a:rPr kumimoji="0" lang="pt-BR" sz="2400" b="0" i="0" u="none" strike="noStrike" kern="1200" cap="none" spc="0" normalizeH="0" baseline="0" noProof="0" dirty="0">
                <a:ln>
                  <a:noFill/>
                </a:ln>
                <a:solidFill>
                  <a:srgbClr val="222222"/>
                </a:solidFill>
                <a:effectLst/>
                <a:uLnTx/>
                <a:uFillTx/>
                <a:ea typeface="+mn-ea"/>
                <a:cs typeface="+mn-cs"/>
              </a:rPr>
              <a:t>, M. B. (2001). </a:t>
            </a:r>
            <a:r>
              <a:rPr kumimoji="0" lang="pt-BR" sz="2400" b="0" i="0" u="none" strike="noStrike" kern="1200" cap="none" spc="0" normalizeH="0" baseline="0" noProof="0" dirty="0" err="1">
                <a:ln>
                  <a:noFill/>
                </a:ln>
                <a:solidFill>
                  <a:srgbClr val="222222"/>
                </a:solidFill>
                <a:effectLst/>
                <a:uLnTx/>
                <a:uFillTx/>
                <a:ea typeface="+mn-ea"/>
                <a:cs typeface="+mn-cs"/>
              </a:rPr>
              <a:t>Victimization</a:t>
            </a:r>
            <a:r>
              <a:rPr kumimoji="0" lang="pt-BR" sz="2400" b="0" i="0" u="none" strike="noStrike" kern="1200" cap="none" spc="0" normalizeH="0" baseline="0" noProof="0" dirty="0">
                <a:ln>
                  <a:noFill/>
                </a:ln>
                <a:solidFill>
                  <a:srgbClr val="222222"/>
                </a:solidFill>
                <a:effectLst/>
                <a:uLnTx/>
                <a:uFillTx/>
                <a:ea typeface="+mn-ea"/>
                <a:cs typeface="+mn-cs"/>
              </a:rPr>
              <a:t> in </a:t>
            </a:r>
            <a:r>
              <a:rPr kumimoji="0" lang="pt-BR" sz="2400" b="0" i="0" u="none" strike="noStrike" kern="1200" cap="none" spc="0" normalizeH="0" baseline="0" noProof="0" dirty="0" err="1">
                <a:ln>
                  <a:noFill/>
                </a:ln>
                <a:solidFill>
                  <a:srgbClr val="222222"/>
                </a:solidFill>
                <a:effectLst/>
                <a:uLnTx/>
                <a:uFillTx/>
                <a:ea typeface="+mn-ea"/>
                <a:cs typeface="+mn-cs"/>
              </a:rPr>
              <a:t>chronic</a:t>
            </a:r>
            <a:r>
              <a:rPr kumimoji="0" lang="pt-BR" sz="2400" b="0" i="0" u="none" strike="noStrike" kern="1200" cap="none" spc="0" normalizeH="0" baseline="0" noProof="0" dirty="0">
                <a:ln>
                  <a:noFill/>
                </a:ln>
                <a:solidFill>
                  <a:srgbClr val="222222"/>
                </a:solidFill>
                <a:effectLst/>
                <a:uLnTx/>
                <a:uFillTx/>
                <a:ea typeface="+mn-ea"/>
                <a:cs typeface="+mn-cs"/>
              </a:rPr>
              <a:t> fatigue </a:t>
            </a:r>
            <a:r>
              <a:rPr kumimoji="0" lang="pt-BR" sz="2400" b="0" i="0" u="none" strike="noStrike" kern="1200" cap="none" spc="0" normalizeH="0" baseline="0" noProof="0" dirty="0" err="1">
                <a:ln>
                  <a:noFill/>
                </a:ln>
                <a:solidFill>
                  <a:srgbClr val="222222"/>
                </a:solidFill>
                <a:effectLst/>
                <a:uLnTx/>
                <a:uFillTx/>
                <a:ea typeface="+mn-ea"/>
                <a:cs typeface="+mn-cs"/>
              </a:rPr>
              <a:t>syndrome</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and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fibromyalgia</a:t>
            </a:r>
            <a:r>
              <a:rPr kumimoji="0" lang="pt-BR" sz="2400" b="0" i="0" u="none" strike="noStrike" kern="1200" cap="none" spc="0" normalizeH="0" baseline="0" noProof="0" dirty="0">
                <a:ln>
                  <a:noFill/>
                </a:ln>
                <a:solidFill>
                  <a:srgbClr val="222222"/>
                </a:solidFill>
                <a:effectLst/>
                <a:uLnTx/>
                <a:uFillTx/>
                <a:ea typeface="+mn-ea"/>
                <a:cs typeface="+mn-cs"/>
              </a:rPr>
              <a:t> in </a:t>
            </a:r>
            <a:r>
              <a:rPr kumimoji="0" lang="pt-BR" sz="2400" b="0" i="0" u="none" strike="noStrike" kern="1200" cap="none" spc="0" normalizeH="0" baseline="0" noProof="0" dirty="0" err="1">
                <a:ln>
                  <a:noFill/>
                </a:ln>
                <a:solidFill>
                  <a:srgbClr val="222222"/>
                </a:solidFill>
                <a:effectLst/>
                <a:uLnTx/>
                <a:uFillTx/>
                <a:ea typeface="+mn-ea"/>
                <a:cs typeface="+mn-cs"/>
              </a:rPr>
              <a:t>tertiary</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care</a:t>
            </a:r>
            <a:r>
              <a:rPr kumimoji="0" lang="pt-BR" sz="2400" b="0" i="0" u="none" strike="noStrike" kern="1200" cap="none" spc="0" normalizeH="0" baseline="0" noProof="0" dirty="0">
                <a:ln>
                  <a:noFill/>
                </a:ln>
                <a:solidFill>
                  <a:srgbClr val="222222"/>
                </a:solidFill>
                <a:effectLst/>
                <a:uLnTx/>
                <a:uFillTx/>
                <a:ea typeface="+mn-ea"/>
                <a:cs typeface="+mn-cs"/>
              </a:rPr>
              <a:t>: a </a:t>
            </a:r>
            <a:r>
              <a:rPr kumimoji="0" lang="pt-BR" sz="2400" b="0" i="0" u="none" strike="noStrike" kern="1200" cap="none" spc="0" normalizeH="0" baseline="0" noProof="0" dirty="0" err="1">
                <a:ln>
                  <a:noFill/>
                </a:ln>
                <a:solidFill>
                  <a:srgbClr val="222222"/>
                </a:solidFill>
                <a:effectLst/>
                <a:uLnTx/>
                <a:uFillTx/>
                <a:ea typeface="+mn-ea"/>
                <a:cs typeface="+mn-cs"/>
              </a:rPr>
              <a:t>controlled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study</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on</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prevalence</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and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characteristics</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1" u="none" strike="noStrike" kern="1200" cap="none" spc="0" normalizeH="0" baseline="0" noProof="0" dirty="0" err="1">
                <a:ln>
                  <a:noFill/>
                </a:ln>
                <a:solidFill>
                  <a:srgbClr val="222222"/>
                </a:solidFill>
                <a:effectLst/>
                <a:uLnTx/>
                <a:uFillTx/>
                <a:ea typeface="+mn-ea"/>
                <a:cs typeface="+mn-cs"/>
              </a:rPr>
              <a:t>Psychosomatics</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1" u="none" strike="noStrike" kern="1200" cap="none" spc="0" normalizeH="0" baseline="0" noProof="0" dirty="0">
                <a:ln>
                  <a:noFill/>
                </a:ln>
                <a:solidFill>
                  <a:srgbClr val="222222"/>
                </a:solidFill>
                <a:effectLst/>
                <a:uLnTx/>
                <a:uFillTx/>
                <a:ea typeface="+mn-ea"/>
                <a:cs typeface="+mn-cs"/>
              </a:rPr>
              <a:t>42</a:t>
            </a:r>
            <a:r>
              <a:rPr kumimoji="0" lang="pt-BR" sz="2400" b="0" i="0" u="none" strike="noStrike" kern="1200" cap="none" spc="0" normalizeH="0" baseline="0" noProof="0" dirty="0">
                <a:ln>
                  <a:noFill/>
                </a:ln>
                <a:solidFill>
                  <a:srgbClr val="222222"/>
                </a:solidFill>
                <a:effectLst/>
                <a:uLnTx/>
                <a:uFillTx/>
                <a:ea typeface="+mn-ea"/>
                <a:cs typeface="+mn-cs"/>
              </a:rPr>
              <a:t>(1), 21-28.</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rgbClr val="222222"/>
                </a:solidFill>
                <a:effectLst/>
                <a:uLnTx/>
                <a:uFillTx/>
                <a:ea typeface="+mn-ea"/>
                <a:cs typeface="+mn-cs"/>
              </a:rPr>
              <a:t>Waller, G., </a:t>
            </a:r>
            <a:r>
              <a:rPr kumimoji="0" lang="en-US" sz="2400" b="0" i="0" u="none" strike="noStrike" kern="1200" cap="none" spc="0" normalizeH="0" baseline="0" noProof="0" dirty="0" err="1">
                <a:ln>
                  <a:noFill/>
                </a:ln>
                <a:solidFill>
                  <a:srgbClr val="222222"/>
                </a:solidFill>
                <a:effectLst/>
                <a:uLnTx/>
                <a:uFillTx/>
                <a:ea typeface="+mn-ea"/>
                <a:cs typeface="+mn-cs"/>
              </a:rPr>
              <a:t>Halek</a:t>
            </a:r>
            <a:r>
              <a:rPr kumimoji="0" lang="en-US" sz="2400" b="0" i="0" u="none" strike="noStrike" kern="1200" cap="none" spc="0" normalizeH="0" baseline="0" noProof="0" dirty="0">
                <a:ln>
                  <a:noFill/>
                </a:ln>
                <a:solidFill>
                  <a:srgbClr val="222222"/>
                </a:solidFill>
                <a:effectLst/>
                <a:uLnTx/>
                <a:uFillTx/>
                <a:ea typeface="+mn-ea"/>
                <a:cs typeface="+mn-cs"/>
              </a:rPr>
              <a:t>, C., &amp; Crisp, A. H. (1993). Sexual abuse as a factor in anorexia nervosa: Evidence from two separate case series. </a:t>
            </a:r>
            <a:r>
              <a:rPr kumimoji="0" lang="en-US" sz="2400" b="0" i="1" u="none" strike="noStrike" kern="1200" cap="none" spc="0" normalizeH="0" baseline="0" noProof="0" dirty="0">
                <a:ln>
                  <a:noFill/>
                </a:ln>
                <a:solidFill>
                  <a:srgbClr val="222222"/>
                </a:solidFill>
                <a:effectLst/>
                <a:uLnTx/>
                <a:uFillTx/>
                <a:ea typeface="+mn-ea"/>
                <a:cs typeface="+mn-cs"/>
              </a:rPr>
              <a:t>Journal of Psychosomatic Research</a:t>
            </a:r>
            <a:r>
              <a:rPr kumimoji="0" lang="en-US" sz="2400" b="0" i="0" u="none" strike="noStrike" kern="1200" cap="none" spc="0" normalizeH="0" baseline="0" noProof="0" dirty="0">
                <a:ln>
                  <a:noFill/>
                </a:ln>
                <a:solidFill>
                  <a:srgbClr val="222222"/>
                </a:solidFill>
                <a:effectLst/>
                <a:uLnTx/>
                <a:uFillTx/>
                <a:ea typeface="+mn-ea"/>
                <a:cs typeface="+mn-cs"/>
              </a:rPr>
              <a:t>, </a:t>
            </a:r>
            <a:r>
              <a:rPr kumimoji="0" lang="en-US" sz="2400" b="0" i="1" u="none" strike="noStrike" kern="1200" cap="none" spc="0" normalizeH="0" baseline="0" noProof="0" dirty="0">
                <a:ln>
                  <a:noFill/>
                </a:ln>
                <a:solidFill>
                  <a:srgbClr val="222222"/>
                </a:solidFill>
                <a:effectLst/>
                <a:uLnTx/>
                <a:uFillTx/>
                <a:ea typeface="+mn-ea"/>
                <a:cs typeface="+mn-cs"/>
              </a:rPr>
              <a:t>37</a:t>
            </a:r>
            <a:r>
              <a:rPr kumimoji="0" lang="en-US" sz="2400" b="0" i="0" u="none" strike="noStrike" kern="1200" cap="none" spc="0" normalizeH="0" baseline="0" noProof="0" dirty="0">
                <a:ln>
                  <a:noFill/>
                </a:ln>
                <a:solidFill>
                  <a:srgbClr val="222222"/>
                </a:solidFill>
                <a:effectLst/>
                <a:uLnTx/>
                <a:uFillTx/>
                <a:ea typeface="+mn-ea"/>
                <a:cs typeface="+mn-cs"/>
              </a:rPr>
              <a:t>(8), 873-879.</a:t>
            </a:r>
            <a:endParaRPr kumimoji="0" lang="pt-BR" sz="2400" b="0" i="0" u="none" strike="noStrike" kern="1200" cap="none" spc="0" normalizeH="0" baseline="0" noProof="0" dirty="0">
              <a:ln>
                <a:noFill/>
              </a:ln>
              <a:solidFill>
                <a:prstClr val="black"/>
              </a:solidFill>
              <a:effectLst/>
              <a:uLnTx/>
              <a:uFillTx/>
              <a:ea typeface="+mn-ea"/>
              <a:cs typeface="+mn-cs"/>
            </a:endParaRPr>
          </a:p>
          <a:p>
            <a:pPr marL="0" indent="0">
              <a:buNone/>
            </a:pPr>
            <a:endParaRPr lang="pt-BR" dirty="0"/>
          </a:p>
        </p:txBody>
      </p:sp>
    </p:spTree>
    <p:extLst>
      <p:ext uri="{BB962C8B-B14F-4D97-AF65-F5344CB8AC3E}">
        <p14:creationId xmlns:p14="http://schemas.microsoft.com/office/powerpoint/2010/main" val="1213668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48F62B-FD3E-E9EE-7A60-12CF0EC9E1E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BDC03C9-B866-3D60-1D46-C82AC2F4B31F}"/>
              </a:ext>
            </a:extLst>
          </p:cNvPr>
          <p:cNvSpPr>
            <a:spLocks noGrp="1"/>
          </p:cNvSpPr>
          <p:nvPr>
            <p:ph idx="1"/>
          </p:nvPr>
        </p:nvSpPr>
        <p:spPr/>
        <p:txBody>
          <a:bodyPr>
            <a:normAutofit fontScale="92500" lnSpcReduction="10000"/>
          </a:bodyPr>
          <a:lstStyle/>
          <a:p>
            <a:pPr marL="0" indent="0">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 tratamento de mulheres, que foram violentadas por milícias na </a:t>
            </a:r>
            <a:r>
              <a:rPr lang="pt-BR" sz="2400" u="sng"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guerra civil do Congo</a:t>
            </a:r>
            <a:r>
              <a:rPr lang="pt-BR" sz="2400" dirty="0">
                <a:effectLst/>
                <a:latin typeface="Aptos" panose="020B0004020202020204" pitchFamily="34" charset="0"/>
                <a:ea typeface="Aptos" panose="020B0004020202020204" pitchFamily="34" charset="0"/>
                <a:cs typeface="Times New Roman" panose="02020603050405020304" pitchFamily="18" charset="0"/>
              </a:rPr>
              <a:t>, escreveu que o </a:t>
            </a:r>
            <a:r>
              <a:rPr lang="pt-BR" sz="2400" i="1" dirty="0">
                <a:effectLst/>
                <a:latin typeface="Aptos" panose="020B0004020202020204" pitchFamily="34" charset="0"/>
                <a:ea typeface="Aptos" panose="020B0004020202020204" pitchFamily="34" charset="0"/>
                <a:cs typeface="Times New Roman" panose="02020603050405020304" pitchFamily="18" charset="0"/>
              </a:rPr>
              <a:t>Livro negro das violências sexuais</a:t>
            </a:r>
            <a:r>
              <a:rPr lang="pt-BR" sz="2400" dirty="0">
                <a:effectLst/>
                <a:latin typeface="Aptos" panose="020B0004020202020204" pitchFamily="34" charset="0"/>
                <a:ea typeface="Aptos" panose="020B0004020202020204" pitchFamily="34" charset="0"/>
                <a:cs typeface="Times New Roman" panose="02020603050405020304" pitchFamily="18" charset="0"/>
              </a:rPr>
              <a:t>  (</a:t>
            </a:r>
            <a:r>
              <a:rPr lang="pt-BR" sz="2400" i="1" dirty="0">
                <a:effectLst/>
                <a:latin typeface="Aptos" panose="020B0004020202020204" pitchFamily="34" charset="0"/>
                <a:ea typeface="Aptos" panose="020B0004020202020204" pitchFamily="34" charset="0"/>
                <a:cs typeface="Times New Roman" panose="02020603050405020304" pitchFamily="18" charset="0"/>
              </a:rPr>
              <a:t>Livre </a:t>
            </a:r>
            <a:r>
              <a:rPr lang="pt-BR" sz="2400" i="1" dirty="0" err="1">
                <a:effectLst/>
                <a:latin typeface="Aptos" panose="020B0004020202020204" pitchFamily="34" charset="0"/>
                <a:ea typeface="Aptos" panose="020B0004020202020204" pitchFamily="34" charset="0"/>
                <a:cs typeface="Times New Roman" panose="02020603050405020304" pitchFamily="18" charset="0"/>
              </a:rPr>
              <a:t>noir</a:t>
            </a:r>
            <a:r>
              <a:rPr lang="pt-BR" sz="2400" i="1" dirty="0">
                <a:effectLst/>
                <a:latin typeface="Aptos" panose="020B0004020202020204" pitchFamily="34" charset="0"/>
                <a:ea typeface="Aptos" panose="020B0004020202020204" pitchFamily="34" charset="0"/>
                <a:cs typeface="Times New Roman" panose="02020603050405020304" pitchFamily="18" charset="0"/>
              </a:rPr>
              <a:t> </a:t>
            </a:r>
            <a:r>
              <a:rPr lang="pt-BR" sz="2400" i="1" dirty="0" err="1">
                <a:effectLst/>
                <a:latin typeface="Aptos" panose="020B0004020202020204" pitchFamily="34" charset="0"/>
                <a:ea typeface="Aptos" panose="020B0004020202020204" pitchFamily="34" charset="0"/>
                <a:cs typeface="Times New Roman" panose="02020603050405020304" pitchFamily="18" charset="0"/>
              </a:rPr>
              <a:t>des</a:t>
            </a:r>
            <a:r>
              <a:rPr lang="pt-BR" sz="2400" i="1" dirty="0">
                <a:effectLst/>
                <a:latin typeface="Aptos" panose="020B0004020202020204" pitchFamily="34" charset="0"/>
                <a:ea typeface="Aptos" panose="020B0004020202020204" pitchFamily="34" charset="0"/>
                <a:cs typeface="Times New Roman" panose="02020603050405020304" pitchFamily="18" charset="0"/>
              </a:rPr>
              <a:t> </a:t>
            </a:r>
            <a:r>
              <a:rPr lang="pt-BR" sz="2400" i="1" dirty="0" err="1">
                <a:effectLst/>
                <a:latin typeface="Aptos" panose="020B0004020202020204" pitchFamily="34" charset="0"/>
                <a:ea typeface="Aptos" panose="020B0004020202020204" pitchFamily="34" charset="0"/>
                <a:cs typeface="Times New Roman" panose="02020603050405020304" pitchFamily="18" charset="0"/>
              </a:rPr>
              <a:t>violences</a:t>
            </a:r>
            <a:r>
              <a:rPr lang="pt-BR" sz="2400" i="1" dirty="0">
                <a:effectLst/>
                <a:latin typeface="Aptos" panose="020B0004020202020204" pitchFamily="34" charset="0"/>
                <a:ea typeface="Aptos" panose="020B0004020202020204" pitchFamily="34" charset="0"/>
                <a:cs typeface="Times New Roman" panose="02020603050405020304" pitchFamily="18" charset="0"/>
              </a:rPr>
              <a:t> </a:t>
            </a:r>
            <a:r>
              <a:rPr lang="pt-BR" sz="2400" i="1" dirty="0" err="1">
                <a:effectLst/>
                <a:latin typeface="Aptos" panose="020B0004020202020204" pitchFamily="34" charset="0"/>
                <a:ea typeface="Aptos" panose="020B0004020202020204" pitchFamily="34" charset="0"/>
                <a:cs typeface="Times New Roman" panose="02020603050405020304" pitchFamily="18" charset="0"/>
              </a:rPr>
              <a:t>sexuelles</a:t>
            </a:r>
            <a:r>
              <a:rPr lang="pt-BR" sz="2400" i="1" dirty="0">
                <a:effectLst/>
                <a:latin typeface="Aptos" panose="020B0004020202020204" pitchFamily="34" charset="0"/>
                <a:ea typeface="Aptos" panose="020B0004020202020204" pitchFamily="34" charset="0"/>
                <a:cs typeface="Times New Roman" panose="02020603050405020304" pitchFamily="18" charset="0"/>
              </a:rPr>
              <a:t>)</a:t>
            </a:r>
            <a:r>
              <a:rPr lang="pt-BR" sz="2400" dirty="0">
                <a:effectLst/>
                <a:latin typeface="Aptos" panose="020B0004020202020204" pitchFamily="34" charset="0"/>
                <a:ea typeface="Aptos" panose="020B0004020202020204" pitchFamily="34" charset="0"/>
                <a:cs typeface="Times New Roman" panose="02020603050405020304" pitchFamily="18" charset="0"/>
              </a:rPr>
              <a:t> da “</a:t>
            </a:r>
            <a:r>
              <a:rPr lang="pt-BR" sz="2400" dirty="0" err="1">
                <a:effectLst/>
                <a:latin typeface="Aptos" panose="020B0004020202020204" pitchFamily="34" charset="0"/>
                <a:ea typeface="Aptos" panose="020B0004020202020204" pitchFamily="34" charset="0"/>
                <a:cs typeface="Times New Roman" panose="02020603050405020304" pitchFamily="18" charset="0"/>
              </a:rPr>
              <a:t>Dra</a:t>
            </a:r>
            <a:r>
              <a:rPr lang="pt-BR" sz="2400" dirty="0">
                <a:effectLst/>
                <a:latin typeface="Aptos" panose="020B0004020202020204" pitchFamily="34" charset="0"/>
                <a:ea typeface="Aptos" panose="020B0004020202020204" pitchFamily="34" charset="0"/>
                <a:cs typeface="Times New Roman" panose="02020603050405020304" pitchFamily="18" charset="0"/>
              </a:rPr>
              <a:t>  Muriel</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a:t>
            </a:r>
            <a:r>
              <a:rPr lang="pt-BR" sz="26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600" kern="100" dirty="0">
                <a:effectLst/>
                <a:latin typeface="Aptos" panose="020B0004020202020204" pitchFamily="34" charset="0"/>
                <a:ea typeface="Aptos" panose="020B0004020202020204" pitchFamily="34" charset="0"/>
                <a:cs typeface="Times New Roman" panose="02020603050405020304" pitchFamily="18" charset="0"/>
              </a:rPr>
              <a:t>, psiquiatra e especialista reconhecida em vitimologia </a:t>
            </a:r>
            <a:r>
              <a:rPr lang="pt-BR" sz="2600" kern="100" dirty="0">
                <a:latin typeface="Aptos" panose="020B0004020202020204" pitchFamily="34" charset="0"/>
                <a:ea typeface="Aptos" panose="020B0004020202020204" pitchFamily="34" charset="0"/>
                <a:cs typeface="Times New Roman" panose="02020603050405020304" pitchFamily="18" charset="0"/>
              </a:rPr>
              <a:t>ficou sendo</a:t>
            </a:r>
            <a:r>
              <a:rPr lang="pt-BR" sz="2600" kern="100" dirty="0">
                <a:effectLst/>
                <a:latin typeface="Aptos" panose="020B0004020202020204" pitchFamily="34" charset="0"/>
                <a:ea typeface="Aptos" panose="020B0004020202020204" pitchFamily="34" charset="0"/>
                <a:cs typeface="Times New Roman" panose="02020603050405020304" pitchFamily="18" charset="0"/>
              </a:rPr>
              <a:t> meu livro de cabeceira” (</a:t>
            </a:r>
            <a:r>
              <a:rPr lang="pt-BR" sz="26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600" kern="100" dirty="0">
                <a:effectLst/>
                <a:latin typeface="Aptos" panose="020B0004020202020204" pitchFamily="34" charset="0"/>
                <a:ea typeface="Aptos" panose="020B0004020202020204" pitchFamily="34" charset="0"/>
                <a:cs typeface="Times New Roman" panose="02020603050405020304" pitchFamily="18" charset="0"/>
              </a:rPr>
              <a:t>, 2022, p. 7).</a:t>
            </a:r>
          </a:p>
          <a:p>
            <a:pPr marL="0" indent="0">
              <a:buNone/>
            </a:pPr>
            <a:r>
              <a:rPr lang="pt-BR" sz="2600" dirty="0">
                <a:latin typeface="Aptos" panose="020B0004020202020204" pitchFamily="34" charset="0"/>
              </a:rPr>
              <a:t>E uma notícia sobre ela no jornal Estado de São Paulo ( 22/10/2017): “Na sexta-feira, um novo passo foi dado pelo governo francês para enfrentar a violência sexista e sexual quando a psiquiatra Muriel </a:t>
            </a:r>
            <a:r>
              <a:rPr lang="pt-BR" sz="2600" dirty="0" err="1">
                <a:latin typeface="Aptos" panose="020B0004020202020204" pitchFamily="34" charset="0"/>
              </a:rPr>
              <a:t>Salmona</a:t>
            </a:r>
            <a:r>
              <a:rPr lang="pt-BR" sz="2600" dirty="0">
                <a:latin typeface="Aptos" panose="020B0004020202020204" pitchFamily="34" charset="0"/>
              </a:rPr>
              <a:t>, especialista em traumatismos provocados por agressões de gênero, entregou um relatório que servirá de base para a série de leis sobre o tema em 2018”</a:t>
            </a:r>
          </a:p>
        </p:txBody>
      </p:sp>
    </p:spTree>
    <p:extLst>
      <p:ext uri="{BB962C8B-B14F-4D97-AF65-F5344CB8AC3E}">
        <p14:creationId xmlns:p14="http://schemas.microsoft.com/office/powerpoint/2010/main" val="265550169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13149</TotalTime>
  <Words>7740</Words>
  <Application>Microsoft Office PowerPoint</Application>
  <PresentationFormat>Apresentação na tela (4:3)</PresentationFormat>
  <Paragraphs>214</Paragraphs>
  <Slides>86</Slides>
  <Notes>2</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86</vt:i4>
      </vt:variant>
    </vt:vector>
  </HeadingPairs>
  <TitlesOfParts>
    <vt:vector size="90" baseType="lpstr">
      <vt:lpstr>Aptos</vt:lpstr>
      <vt:lpstr>Arial</vt:lpstr>
      <vt:lpstr>Calibri</vt:lpstr>
      <vt:lpstr>Tema do Office</vt:lpstr>
      <vt:lpstr>Apresentação do PowerPoint</vt:lpstr>
      <vt:lpstr>Titulo da aula: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Abuso sexual: vitimas e agressores</dc:title>
  <dc:creator>Wilson</dc:creator>
  <cp:lastModifiedBy>wilson de campos vieira</cp:lastModifiedBy>
  <cp:revision>438</cp:revision>
  <dcterms:created xsi:type="dcterms:W3CDTF">2015-11-07T11:53:26Z</dcterms:created>
  <dcterms:modified xsi:type="dcterms:W3CDTF">2024-10-11T13:12:30Z</dcterms:modified>
</cp:coreProperties>
</file>